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826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A29B2-1AE4-4B47-8ADF-8D3373B9917C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B9031-2E75-4806-941D-1CA128621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CCAF8-1AC3-B491-023D-8380F51AF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E48D2-A400-3CEA-0315-521608E12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E22A5A-002C-DE8C-F78E-AC4A10A06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67EF5-997C-9260-613E-6E276B033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FE61C-CC5A-48FF-B173-52643F4F9DFF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48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670F6-C18F-D0D6-6A36-D14897474B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602A6D-94E6-55E0-6B70-09798541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8E790-4EA6-D654-47E3-2AED6574A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04CE0-112C-B608-93D7-EF596DC2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15864-0035-8C4C-2008-973865A0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3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DB16-4C55-E877-77A9-C300221D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B7520-C480-A751-4835-0FDD31137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8D7CF-2532-E3BC-F7C0-749BA68AB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E6A20-F084-55B6-5BBE-4C64BD17F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633E6-7F88-63D6-AB60-D7CA07461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8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84EE37-704C-C3E6-1B44-178075AE06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A003E-E567-7E7A-71F7-82F9D1386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17975-8EE1-B1EA-955E-EBDDFFBD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0D89F-4170-C692-975D-FDA813E0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A0AD5-949D-9CA9-8F56-C027F005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13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959" y="377428"/>
            <a:ext cx="9714241" cy="585627"/>
          </a:xfrm>
          <a:prstGeom prst="rect">
            <a:avLst/>
          </a:prstGeom>
        </p:spPr>
        <p:txBody>
          <a:bodyPr anchor="b"/>
          <a:lstStyle>
            <a:lvl1pPr algn="l"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Tenorite" panose="00000500000000000000" pitchFamily="2" charset="0"/>
                <a:ea typeface="Gibson SemiBold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2D4A4A-3248-E126-ADD8-B0BE0F3294B9}"/>
              </a:ext>
            </a:extLst>
          </p:cNvPr>
          <p:cNvSpPr/>
          <p:nvPr userDrawn="1"/>
        </p:nvSpPr>
        <p:spPr>
          <a:xfrm rot="16200000">
            <a:off x="-165957" y="618028"/>
            <a:ext cx="436346" cy="104429"/>
          </a:xfrm>
          <a:custGeom>
            <a:avLst/>
            <a:gdLst>
              <a:gd name="connsiteX0" fmla="*/ 586558 w 586558"/>
              <a:gd name="connsiteY0" fmla="*/ 9834 h 140379"/>
              <a:gd name="connsiteX1" fmla="*/ 456013 w 586558"/>
              <a:gd name="connsiteY1" fmla="*/ 140379 h 140379"/>
              <a:gd name="connsiteX2" fmla="*/ 130545 w 586558"/>
              <a:gd name="connsiteY2" fmla="*/ 140379 h 140379"/>
              <a:gd name="connsiteX3" fmla="*/ 0 w 586558"/>
              <a:gd name="connsiteY3" fmla="*/ 9834 h 140379"/>
              <a:gd name="connsiteX4" fmla="*/ 1985 w 586558"/>
              <a:gd name="connsiteY4" fmla="*/ 0 h 140379"/>
              <a:gd name="connsiteX5" fmla="*/ 584573 w 586558"/>
              <a:gd name="connsiteY5" fmla="*/ 0 h 14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6558" h="140379">
                <a:moveTo>
                  <a:pt x="586558" y="9834"/>
                </a:moveTo>
                <a:cubicBezTo>
                  <a:pt x="586558" y="81932"/>
                  <a:pt x="528111" y="140379"/>
                  <a:pt x="456013" y="140379"/>
                </a:cubicBezTo>
                <a:lnTo>
                  <a:pt x="130545" y="140379"/>
                </a:lnTo>
                <a:cubicBezTo>
                  <a:pt x="58447" y="140379"/>
                  <a:pt x="0" y="81932"/>
                  <a:pt x="0" y="9834"/>
                </a:cubicBezTo>
                <a:lnTo>
                  <a:pt x="1985" y="0"/>
                </a:lnTo>
                <a:lnTo>
                  <a:pt x="584573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09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DE9DF-B091-6DF4-3670-3CD552CF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2B115-2A08-21EF-CC69-623471958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9A828-55AA-5473-3E22-9DEE9ADFF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81779-7EF5-6A6F-C50B-ECF3C096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1FFE3-E506-B88A-A6DF-3B390D33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8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8CDAA-49ED-851D-385E-2D9429481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A606E9-AB47-02B7-1D5C-0518756D9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40E5D-8D0F-AFED-D445-5861C021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C973D-AE71-33B6-B3E6-B4C1FCB45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D1233-7A6B-073F-79FC-0353B076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5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60193-1CE6-4857-EEF1-A797CD080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2F0D7-67C3-0936-4C20-1E514EBBE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A88CA-5ED0-F9E2-0258-7337AD302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7006F-C77E-C350-BAB1-84CA9086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C3E55-2397-C733-1B83-5E04833F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7674F-FC12-5E20-408F-90F514E41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7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2D613-6103-DCFF-F356-D0DF6C12F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0F07D-3657-D484-A395-4655E2B18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DC1AA-9F30-3EEC-C2D1-1AF8C85F6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43A26-5724-9C2A-4AE3-C4FC439BD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C32055-118D-C081-3D20-A615E7369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9A0B4B-E06D-E61F-941D-CC86A5CC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E31A89-70CF-3C97-1CC7-35A0CF77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BADA41-1B62-CA80-3819-05DA27B0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1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9483-0CE7-6C31-E293-5B2E9EDD8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BCB9CE-DBCD-8019-3266-A46D83BFB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6D2BD-C360-DAF4-F1E6-2593982E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F1327F-57D1-528B-9E4C-13AEA0280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38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3038C1-EB01-C7DB-804E-BA76378E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E095C1-6EF4-FA6E-85CB-727BEEC8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72EC9-0B4A-2AA4-C7CA-C2B9E6403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D4318-2F18-9DC4-45C5-0B80A485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B695E-557A-58B2-2DB6-E2B33CB05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E5F1F-8863-A858-0801-95DD0FE38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3312F-44A9-78F3-9EA4-11F0788A8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72A70-FC59-BE0B-B180-E753A2432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1E573-F60C-493E-0C40-57B5926E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6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B0972-F153-DF59-E16D-1435E37E5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898171-35CA-A08A-796E-35CE53FD05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8BABE-FCDC-AEF0-F7BF-99F4ABA2A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4993E-D351-7478-05C3-7975FB36C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2747E-1C5D-B401-69FE-571CEF6C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60934-C4C4-D60A-C575-6E1607B1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7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39F3C0-A655-3AAF-9B3A-2747F3276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CB26A-6A33-3E12-755E-1D8DEF8D5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EA1DF-5DB6-7826-52BA-24A159038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E3C397-9231-42F9-B751-9FA163A5468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28E33-39A8-ED89-28A6-4FD4B189C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9A87E-753D-3C02-096A-D79CEBECDD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701518-3DF7-4E46-AC5D-DFB87CDF71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DB790-8B52-A192-EE27-8716B36C456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703060"/>
            <a:ext cx="439738" cy="914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6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D&amp;H Internal</a:t>
            </a:r>
          </a:p>
        </p:txBody>
      </p:sp>
    </p:spTree>
    <p:extLst>
      <p:ext uri="{BB962C8B-B14F-4D97-AF65-F5344CB8AC3E}">
        <p14:creationId xmlns:p14="http://schemas.microsoft.com/office/powerpoint/2010/main" val="38266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C420A-D858-5639-99DB-25574B1E9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2EF05E8-DD38-E381-41F0-4085D585A239}"/>
              </a:ext>
            </a:extLst>
          </p:cNvPr>
          <p:cNvSpPr/>
          <p:nvPr/>
        </p:nvSpPr>
        <p:spPr>
          <a:xfrm rot="5400000">
            <a:off x="5522137" y="188136"/>
            <a:ext cx="1147728" cy="12192002"/>
          </a:xfrm>
          <a:custGeom>
            <a:avLst/>
            <a:gdLst>
              <a:gd name="connsiteX0" fmla="*/ 135 w 1189583"/>
              <a:gd name="connsiteY0" fmla="*/ 0 h 6858000"/>
              <a:gd name="connsiteX1" fmla="*/ 1189583 w 1189583"/>
              <a:gd name="connsiteY1" fmla="*/ 0 h 6858000"/>
              <a:gd name="connsiteX2" fmla="*/ 1189582 w 1189583"/>
              <a:gd name="connsiteY2" fmla="*/ 6858000 h 6858000"/>
              <a:gd name="connsiteX3" fmla="*/ 0 w 1189583"/>
              <a:gd name="connsiteY3" fmla="*/ 6858000 h 6858000"/>
              <a:gd name="connsiteX4" fmla="*/ 117146 w 1189583"/>
              <a:gd name="connsiteY4" fmla="*/ 6511335 h 6858000"/>
              <a:gd name="connsiteX5" fmla="*/ 542647 w 1189583"/>
              <a:gd name="connsiteY5" fmla="*/ 3428800 h 6858000"/>
              <a:gd name="connsiteX6" fmla="*/ 117146 w 1189583"/>
              <a:gd name="connsiteY6" fmla="*/ 3462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9583" h="6858000">
                <a:moveTo>
                  <a:pt x="135" y="0"/>
                </a:moveTo>
                <a:lnTo>
                  <a:pt x="1189583" y="0"/>
                </a:lnTo>
                <a:lnTo>
                  <a:pt x="1189582" y="6858000"/>
                </a:lnTo>
                <a:lnTo>
                  <a:pt x="0" y="6858000"/>
                </a:lnTo>
                <a:lnTo>
                  <a:pt x="117146" y="6511335"/>
                </a:lnTo>
                <a:cubicBezTo>
                  <a:pt x="385785" y="5631408"/>
                  <a:pt x="542647" y="4570641"/>
                  <a:pt x="542647" y="3428800"/>
                </a:cubicBezTo>
                <a:cubicBezTo>
                  <a:pt x="542647" y="2286960"/>
                  <a:pt x="385785" y="1226193"/>
                  <a:pt x="117146" y="346265"/>
                </a:cubicBezTo>
                <a:close/>
              </a:path>
            </a:pathLst>
          </a:custGeom>
          <a:gradFill>
            <a:gsLst>
              <a:gs pos="0">
                <a:srgbClr val="B40000"/>
              </a:gs>
              <a:gs pos="100000">
                <a:srgbClr val="091C60"/>
              </a:gs>
              <a:gs pos="51000">
                <a:srgbClr val="06001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2B844132-B62B-EE92-EA50-CD80707FD319}"/>
              </a:ext>
            </a:extLst>
          </p:cNvPr>
          <p:cNvSpPr txBox="1">
            <a:spLocks/>
          </p:cNvSpPr>
          <p:nvPr/>
        </p:nvSpPr>
        <p:spPr>
          <a:xfrm>
            <a:off x="267959" y="299898"/>
            <a:ext cx="9714241" cy="5856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ibson SemiBold" pitchFamily="50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enorite"/>
                <a:cs typeface="+mj-cs"/>
              </a:rPr>
              <a:t>D&amp;H Exclusive Partner Incentives</a:t>
            </a:r>
          </a:p>
        </p:txBody>
      </p:sp>
      <p:pic>
        <p:nvPicPr>
          <p:cNvPr id="14" name="Picture 13" descr="A red and black sign&#10;&#10;AI-generated content may be incorrect.">
            <a:extLst>
              <a:ext uri="{FF2B5EF4-FFF2-40B4-BE49-F238E27FC236}">
                <a16:creationId xmlns:a16="http://schemas.microsoft.com/office/drawing/2014/main" id="{63921D5E-7F2A-97DB-CDE9-F653B6EA3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031" y="319203"/>
            <a:ext cx="824828" cy="3749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4A299B-6ED0-51D6-53D4-23E560B39E66}"/>
              </a:ext>
            </a:extLst>
          </p:cNvPr>
          <p:cNvSpPr txBox="1"/>
          <p:nvPr/>
        </p:nvSpPr>
        <p:spPr>
          <a:xfrm>
            <a:off x="0" y="6565755"/>
            <a:ext cx="12191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Tenorite"/>
              </a:rPr>
              <a:t>Confidential &amp; proprietary. Do not distribute.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455EE-15A8-4291-FD88-CA48BD36DCE8}"/>
              </a:ext>
            </a:extLst>
          </p:cNvPr>
          <p:cNvSpPr txBox="1"/>
          <p:nvPr/>
        </p:nvSpPr>
        <p:spPr>
          <a:xfrm>
            <a:off x="267959" y="1013650"/>
            <a:ext cx="5751839" cy="468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New Partner, paid quarterly </a:t>
            </a:r>
            <a:endParaRPr lang="en-US" dirty="0"/>
          </a:p>
          <a:p>
            <a:r>
              <a:rPr lang="en-US" sz="1400" dirty="0"/>
              <a:t>Time Frame: 8/1/26-10/31/26</a:t>
            </a:r>
          </a:p>
          <a:p>
            <a:r>
              <a:rPr lang="en-US" sz="1400" dirty="0"/>
              <a:t>Partner Inclusions: Authorized, MSP, OEM, Gold named Lenovo tiers only</a:t>
            </a:r>
          </a:p>
          <a:p>
            <a:r>
              <a:rPr lang="en-US" sz="1400" dirty="0"/>
              <a:t>Criteria: Top 10 partners that have not purchased Lenovo ISG in the last 1 year from D&amp;H (Min. $15k total qtrly sales)</a:t>
            </a:r>
          </a:p>
          <a:p>
            <a:r>
              <a:rPr lang="en-US" sz="1400" dirty="0"/>
              <a:t>Incentive: $1,000 credit on account</a:t>
            </a:r>
          </a:p>
          <a:p>
            <a:endParaRPr lang="en-US" sz="1050" b="1" dirty="0"/>
          </a:p>
          <a:p>
            <a:r>
              <a:rPr lang="en-US" b="1" dirty="0"/>
              <a:t>Annual Kicker, paid end of year (Apr27)</a:t>
            </a:r>
            <a:endParaRPr lang="en-US" dirty="0"/>
          </a:p>
          <a:p>
            <a:r>
              <a:rPr lang="en-US" sz="1400" dirty="0"/>
              <a:t>Time Frame: 4/1/26-3/31/27</a:t>
            </a:r>
          </a:p>
          <a:p>
            <a:r>
              <a:rPr lang="en-US" sz="1400" dirty="0"/>
              <a:t>Partner Inclusions: Authorized, MSP, OEM, Gold named Lenovo tiers only</a:t>
            </a:r>
          </a:p>
          <a:p>
            <a:r>
              <a:rPr lang="en-US" sz="1400" dirty="0"/>
              <a:t>Criteria: Top 3 partners with the most FY YoY revenue growth (Min $20K Growth) and Customer POs (Min 10)</a:t>
            </a:r>
          </a:p>
          <a:p>
            <a:r>
              <a:rPr lang="en-US" sz="1400" dirty="0"/>
              <a:t>Incentive: $3,000 Amazon GC</a:t>
            </a:r>
          </a:p>
          <a:p>
            <a:endParaRPr lang="en-US" sz="1000" b="1" dirty="0"/>
          </a:p>
          <a:p>
            <a:r>
              <a:rPr lang="en-US" b="1" dirty="0"/>
              <a:t>Top</a:t>
            </a:r>
            <a:r>
              <a:rPr lang="en-US" sz="1600" b="1" dirty="0"/>
              <a:t> </a:t>
            </a:r>
            <a:r>
              <a:rPr lang="en-US" b="1" dirty="0"/>
              <a:t>Choice</a:t>
            </a:r>
          </a:p>
          <a:p>
            <a:r>
              <a:rPr lang="en-US" sz="1400" dirty="0"/>
              <a:t>Time Frame: 8/1/26-9/30/26</a:t>
            </a:r>
          </a:p>
          <a:p>
            <a:r>
              <a:rPr lang="en-US" sz="1400" dirty="0"/>
              <a:t>Partner Exclusions: Lenovo NSP accounts</a:t>
            </a:r>
          </a:p>
          <a:p>
            <a:r>
              <a:rPr lang="en-US" sz="1400" dirty="0"/>
              <a:t>Criteria: Resellers earn for Top Choice orders shipped and invoiced by 9/30/26</a:t>
            </a:r>
          </a:p>
          <a:p>
            <a:r>
              <a:rPr lang="en-US" sz="1400" dirty="0"/>
              <a:t>Eligibility: Must be </a:t>
            </a:r>
            <a:r>
              <a:rPr lang="en-US" sz="1400" dirty="0" err="1"/>
              <a:t>LBPe</a:t>
            </a:r>
            <a:r>
              <a:rPr lang="en-US" sz="1400" dirty="0"/>
              <a:t> (BRDN</a:t>
            </a:r>
            <a:r>
              <a:rPr lang="en-US" sz="1400" b="1" dirty="0"/>
              <a:t>D</a:t>
            </a:r>
            <a:r>
              <a:rPr lang="en-US" sz="1400" dirty="0"/>
              <a:t>) distribution bid letter</a:t>
            </a:r>
          </a:p>
          <a:p>
            <a:r>
              <a:rPr lang="en-US" sz="1400" dirty="0"/>
              <a:t>Incentive: $100 VISA GC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363541-2A86-7C21-611E-91A4405389D8}"/>
              </a:ext>
            </a:extLst>
          </p:cNvPr>
          <p:cNvSpPr txBox="1"/>
          <p:nvPr/>
        </p:nvSpPr>
        <p:spPr>
          <a:xfrm>
            <a:off x="6476997" y="923325"/>
            <a:ext cx="559117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/>
              <a:t>D&amp;H Community Incentives:</a:t>
            </a:r>
            <a:endParaRPr lang="en-US" sz="1600" b="1" i="1" u="sng" dirty="0"/>
          </a:p>
          <a:p>
            <a:r>
              <a:rPr lang="en-US" sz="1600" b="1" dirty="0" err="1"/>
              <a:t>Partnerfi</a:t>
            </a:r>
            <a:r>
              <a:rPr lang="en-US" sz="1600" b="1" dirty="0"/>
              <a:t> Incentive</a:t>
            </a:r>
          </a:p>
          <a:p>
            <a:r>
              <a:rPr lang="en-US" sz="1400" dirty="0"/>
              <a:t>Time Frame: 8/1/26-10/31/26</a:t>
            </a:r>
          </a:p>
          <a:p>
            <a:r>
              <a:rPr lang="en-US" sz="1400" dirty="0"/>
              <a:t>Partner Inclusions: </a:t>
            </a:r>
            <a:r>
              <a:rPr lang="en-US" sz="1400" dirty="0" err="1"/>
              <a:t>Partnerfi</a:t>
            </a:r>
            <a:r>
              <a:rPr lang="en-US" sz="1400" dirty="0"/>
              <a:t> Community members only</a:t>
            </a:r>
          </a:p>
          <a:p>
            <a:r>
              <a:rPr lang="en-US" sz="1400" dirty="0"/>
              <a:t>Criteria: </a:t>
            </a:r>
            <a:r>
              <a:rPr lang="en-US" altLang="en-US" sz="1400" dirty="0">
                <a:latin typeface="Aptos" panose="020B0004020202020204" pitchFamily="34" charset="0"/>
                <a:cs typeface="Arial"/>
              </a:rPr>
              <a:t>Top 5 resellers with the most ‘NEW’ Lenovo ISG revenue will earn $600 credit on their account.</a:t>
            </a:r>
          </a:p>
          <a:p>
            <a:r>
              <a:rPr lang="en-US" altLang="en-US" sz="1400" dirty="0">
                <a:latin typeface="Aptos" panose="020B0004020202020204" pitchFamily="34" charset="0"/>
                <a:cs typeface="Arial"/>
              </a:rPr>
              <a:t>‘NEW’ is defined as partner that has not invoiced sales of Lenovo ISG at D&amp;H for the past 2 years (6/1/24 – 5/31/26).</a:t>
            </a:r>
            <a:endParaRPr lang="en-US" sz="1400" dirty="0">
              <a:latin typeface="Aptos" panose="020B0004020202020204" pitchFamily="34" charset="0"/>
            </a:endParaRPr>
          </a:p>
          <a:p>
            <a:endParaRPr lang="en-US" sz="1600" b="1" dirty="0"/>
          </a:p>
          <a:p>
            <a:r>
              <a:rPr lang="en-US" sz="1600" b="1" dirty="0" err="1"/>
              <a:t>SMBUnite</a:t>
            </a:r>
            <a:r>
              <a:rPr lang="en-US" sz="1600" b="1" dirty="0"/>
              <a:t>/MSP Community Incentive</a:t>
            </a:r>
          </a:p>
          <a:p>
            <a:r>
              <a:rPr lang="en-US" sz="1400" dirty="0"/>
              <a:t>Timeframe: 9/1/2026-10/31/26</a:t>
            </a:r>
          </a:p>
          <a:p>
            <a:r>
              <a:rPr lang="en-US" sz="1400" dirty="0"/>
              <a:t>Partner Inclusions: ASCII, CMIT Solutions, Team Logic IT members only</a:t>
            </a:r>
          </a:p>
          <a:p>
            <a:r>
              <a:rPr lang="en-US" sz="1400" dirty="0"/>
              <a:t>Criteria: Top 5 MSP Community Partner sales for Lenovo ISG earns $500 credit on account</a:t>
            </a:r>
          </a:p>
        </p:txBody>
      </p:sp>
    </p:spTree>
    <p:extLst>
      <p:ext uri="{BB962C8B-B14F-4D97-AF65-F5344CB8AC3E}">
        <p14:creationId xmlns:p14="http://schemas.microsoft.com/office/powerpoint/2010/main" val="1779674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Tenorite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2026-08-12T12:46:16Z</dcterms:created>
  <dcterms:modified xsi:type="dcterms:W3CDTF">2026-08-12T12:50:52Z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34281ab-6e86-4606-9463-f3c4d72a82a8_Enabled">
    <vt:lpwstr>true</vt:lpwstr>
  </property>
  <property fmtid="{D5CDD505-2E9C-101B-9397-08002B2CF9AE}" pid="3" name="MSIP_Label_934281ab-6e86-4606-9463-f3c4d72a82a8_SetDate">
    <vt:lpwstr>2026-08-12T12:50:52Z</vt:lpwstr>
  </property>
  <property fmtid="{D5CDD505-2E9C-101B-9397-08002B2CF9AE}" pid="4" name="MSIP_Label_934281ab-6e86-4606-9463-f3c4d72a82a8_Method">
    <vt:lpwstr>Standard</vt:lpwstr>
  </property>
  <property fmtid="{D5CDD505-2E9C-101B-9397-08002B2CF9AE}" pid="5" name="MSIP_Label_934281ab-6e86-4606-9463-f3c4d72a82a8_Name">
    <vt:lpwstr>Internal</vt:lpwstr>
  </property>
  <property fmtid="{D5CDD505-2E9C-101B-9397-08002B2CF9AE}" pid="6" name="MSIP_Label_934281ab-6e86-4606-9463-f3c4d72a82a8_SiteId">
    <vt:lpwstr>06143649-0589-4a25-a5e3-150c6d3856b1</vt:lpwstr>
  </property>
  <property fmtid="{D5CDD505-2E9C-101B-9397-08002B2CF9AE}" pid="7" name="MSIP_Label_934281ab-6e86-4606-9463-f3c4d72a82a8_ActionId">
    <vt:lpwstr>ae426dc3-c206-4b05-99dc-205b3ffdcf48</vt:lpwstr>
  </property>
  <property fmtid="{D5CDD505-2E9C-101B-9397-08002B2CF9AE}" pid="8" name="MSIP_Label_934281ab-6e86-4606-9463-f3c4d72a82a8_ContentBits">
    <vt:lpwstr>2</vt:lpwstr>
  </property>
  <property fmtid="{D5CDD505-2E9C-101B-9397-08002B2CF9AE}" pid="9" name="MSIP_Label_934281ab-6e86-4606-9463-f3c4d72a82a8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D&amp;H Internal</vt:lpwstr>
  </property>
</Properties>
</file>