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4"/>
  </p:sldMasterIdLst>
  <p:notesMasterIdLst>
    <p:notesMasterId r:id="rId5"/>
  </p:notesMasterIdLst>
  <p:sldIdLst>
    <p:sldId id="256" r:id="rId6"/>
    <p:sldId id="257" r:id="rId7"/>
  </p:sldIdLst>
  <p:sldSz cy="10692000" cx="7560000"/>
  <p:notesSz cx="6858000" cy="9144000"/>
  <p:embeddedFontLst>
    <p:embeddedFont>
      <p:font typeface="Roboto"/>
      <p:regular r:id="rId8"/>
      <p:bold r:id="rId9"/>
      <p:italic r:id="rId10"/>
      <p:boldItalic r:id="rId11"/>
    </p:embeddedFont>
    <p:embeddedFont>
      <p:font typeface="Google Sans Medium"/>
      <p:regular r:id="rId12"/>
      <p:bold r:id="rId13"/>
      <p:italic r:id="rId14"/>
      <p:boldItalic r:id="rId15"/>
    </p:embeddedFont>
    <p:embeddedFont>
      <p:font typeface="Google Sans"/>
      <p:regular r:id="rId16"/>
      <p:bold r:id="rId17"/>
      <p:italic r:id="rId18"/>
      <p:boldItalic r:id="rId19"/>
    </p:embeddedFont>
    <p:embeddedFont>
      <p:font typeface="Google Sans Text"/>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571">
          <p15:clr>
            <a:srgbClr val="747775"/>
          </p15:clr>
        </p15:guide>
        <p15:guide id="2" orient="horz" pos="2960">
          <p15:clr>
            <a:srgbClr val="747775"/>
          </p15:clr>
        </p15:guide>
        <p15:guide id="3" orient="horz" pos="4911">
          <p15:clr>
            <a:srgbClr val="747775"/>
          </p15:clr>
        </p15:guide>
        <p15:guide id="4" orient="horz" pos="6095">
          <p15:clr>
            <a:srgbClr val="747775"/>
          </p15:clr>
        </p15:guide>
        <p15:guide id="5" orient="horz" pos="1187">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571" orient="horz"/>
        <p:guide pos="2960" orient="horz"/>
        <p:guide pos="4911" orient="horz"/>
        <p:guide pos="6095" orient="horz"/>
        <p:guide pos="1187"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GoogleSansText-regular.fntdata"/><Relationship Id="rId11" Type="http://schemas.openxmlformats.org/officeDocument/2006/relationships/font" Target="fonts/Roboto-boldItalic.fntdata"/><Relationship Id="rId22" Type="http://schemas.openxmlformats.org/officeDocument/2006/relationships/font" Target="fonts/GoogleSansText-italic.fntdata"/><Relationship Id="rId10" Type="http://schemas.openxmlformats.org/officeDocument/2006/relationships/font" Target="fonts/Roboto-italic.fntdata"/><Relationship Id="rId21" Type="http://schemas.openxmlformats.org/officeDocument/2006/relationships/font" Target="fonts/GoogleSansText-bold.fntdata"/><Relationship Id="rId13" Type="http://schemas.openxmlformats.org/officeDocument/2006/relationships/font" Target="fonts/GoogleSansMedium-bold.fntdata"/><Relationship Id="rId12" Type="http://schemas.openxmlformats.org/officeDocument/2006/relationships/font" Target="fonts/GoogleSansMedium-regular.fntdata"/><Relationship Id="rId23" Type="http://schemas.openxmlformats.org/officeDocument/2006/relationships/font" Target="fonts/GoogleSansTex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oboto-bold.fntdata"/><Relationship Id="rId15" Type="http://schemas.openxmlformats.org/officeDocument/2006/relationships/font" Target="fonts/GoogleSansMedium-boldItalic.fntdata"/><Relationship Id="rId14" Type="http://schemas.openxmlformats.org/officeDocument/2006/relationships/font" Target="fonts/GoogleSansMedium-italic.fntdata"/><Relationship Id="rId17" Type="http://schemas.openxmlformats.org/officeDocument/2006/relationships/font" Target="fonts/GoogleSans-bold.fntdata"/><Relationship Id="rId16" Type="http://schemas.openxmlformats.org/officeDocument/2006/relationships/font" Target="fonts/GoogleSans-regular.fntdata"/><Relationship Id="rId5" Type="http://schemas.openxmlformats.org/officeDocument/2006/relationships/notesMaster" Target="notesMasters/notesMaster1.xml"/><Relationship Id="rId19" Type="http://schemas.openxmlformats.org/officeDocument/2006/relationships/font" Target="fonts/GoogleSans-boldItalic.fntdata"/><Relationship Id="rId6" Type="http://schemas.openxmlformats.org/officeDocument/2006/relationships/slide" Target="slides/slide1.xml"/><Relationship Id="rId18" Type="http://schemas.openxmlformats.org/officeDocument/2006/relationships/font" Target="fonts/GoogleSans-italic.fntdata"/><Relationship Id="rId7" Type="http://schemas.openxmlformats.org/officeDocument/2006/relationships/slide" Target="slides/slide2.xml"/><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g3a982c31304_3_4: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30" name="Google Shape;30;g3a982c31304_3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a982c31304_3_440: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a982c31304_3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ucation Cover">
  <p:cSld name="CUSTOM_6_1">
    <p:spTree>
      <p:nvGrpSpPr>
        <p:cNvPr id="8" name="Shape 8"/>
        <p:cNvGrpSpPr/>
        <p:nvPr/>
      </p:nvGrpSpPr>
      <p:grpSpPr>
        <a:xfrm>
          <a:off x="0" y="0"/>
          <a:ext cx="0" cy="0"/>
          <a:chOff x="0" y="0"/>
          <a:chExt cx="0" cy="0"/>
        </a:xfrm>
      </p:grpSpPr>
      <p:sp>
        <p:nvSpPr>
          <p:cNvPr id="9" name="Google Shape;9;p2"/>
          <p:cNvSpPr txBox="1"/>
          <p:nvPr>
            <p:ph type="title"/>
          </p:nvPr>
        </p:nvSpPr>
        <p:spPr>
          <a:xfrm>
            <a:off x="540000" y="3193465"/>
            <a:ext cx="4351200" cy="4301700"/>
          </a:xfrm>
          <a:prstGeom prst="rect">
            <a:avLst/>
          </a:prstGeom>
        </p:spPr>
        <p:txBody>
          <a:bodyPr anchorCtr="0" anchor="ctr" bIns="0" lIns="0" spcFirstLastPara="1" rIns="91425" wrap="square" tIns="0">
            <a:noAutofit/>
          </a:bodyPr>
          <a:lstStyle>
            <a:lvl1pPr lvl="0">
              <a:lnSpc>
                <a:spcPct val="100000"/>
              </a:lnSpc>
              <a:spcBef>
                <a:spcPts val="0"/>
              </a:spcBef>
              <a:spcAft>
                <a:spcPts val="0"/>
              </a:spcAft>
              <a:buNone/>
              <a:defRPr sz="3600">
                <a:solidFill>
                  <a:schemeClr val="dk1"/>
                </a:solidFill>
                <a:latin typeface="Google Sans"/>
                <a:ea typeface="Google Sans"/>
                <a:cs typeface="Google Sans"/>
                <a:sym typeface="Google Sans"/>
              </a:defRPr>
            </a:lvl1pPr>
            <a:lvl2pPr lvl="1">
              <a:lnSpc>
                <a:spcPct val="100000"/>
              </a:lnSpc>
              <a:spcBef>
                <a:spcPts val="0"/>
              </a:spcBef>
              <a:spcAft>
                <a:spcPts val="0"/>
              </a:spcAft>
              <a:buNone/>
              <a:defRPr sz="3600"/>
            </a:lvl2pPr>
            <a:lvl3pPr lvl="2">
              <a:lnSpc>
                <a:spcPct val="100000"/>
              </a:lnSpc>
              <a:spcBef>
                <a:spcPts val="0"/>
              </a:spcBef>
              <a:spcAft>
                <a:spcPts val="0"/>
              </a:spcAft>
              <a:buNone/>
              <a:defRPr sz="3600"/>
            </a:lvl3pPr>
            <a:lvl4pPr lvl="3">
              <a:lnSpc>
                <a:spcPct val="100000"/>
              </a:lnSpc>
              <a:spcBef>
                <a:spcPts val="0"/>
              </a:spcBef>
              <a:spcAft>
                <a:spcPts val="0"/>
              </a:spcAft>
              <a:buNone/>
              <a:defRPr sz="3600"/>
            </a:lvl4pPr>
            <a:lvl5pPr lvl="4">
              <a:lnSpc>
                <a:spcPct val="100000"/>
              </a:lnSpc>
              <a:spcBef>
                <a:spcPts val="0"/>
              </a:spcBef>
              <a:spcAft>
                <a:spcPts val="0"/>
              </a:spcAft>
              <a:buNone/>
              <a:defRPr sz="3600"/>
            </a:lvl5pPr>
            <a:lvl6pPr lvl="5">
              <a:lnSpc>
                <a:spcPct val="100000"/>
              </a:lnSpc>
              <a:spcBef>
                <a:spcPts val="0"/>
              </a:spcBef>
              <a:spcAft>
                <a:spcPts val="0"/>
              </a:spcAft>
              <a:buNone/>
              <a:defRPr sz="3600"/>
            </a:lvl6pPr>
            <a:lvl7pPr lvl="6">
              <a:lnSpc>
                <a:spcPct val="100000"/>
              </a:lnSpc>
              <a:spcBef>
                <a:spcPts val="0"/>
              </a:spcBef>
              <a:spcAft>
                <a:spcPts val="0"/>
              </a:spcAft>
              <a:buNone/>
              <a:defRPr sz="3600"/>
            </a:lvl7pPr>
            <a:lvl8pPr lvl="7">
              <a:lnSpc>
                <a:spcPct val="100000"/>
              </a:lnSpc>
              <a:spcBef>
                <a:spcPts val="0"/>
              </a:spcBef>
              <a:spcAft>
                <a:spcPts val="0"/>
              </a:spcAft>
              <a:buNone/>
              <a:defRPr sz="3600"/>
            </a:lvl8pPr>
            <a:lvl9pPr lvl="8">
              <a:lnSpc>
                <a:spcPct val="100000"/>
              </a:lnSpc>
              <a:spcBef>
                <a:spcPts val="0"/>
              </a:spcBef>
              <a:spcAft>
                <a:spcPts val="0"/>
              </a:spcAft>
              <a:buNone/>
              <a:defRPr sz="3600"/>
            </a:lvl9pPr>
          </a:lstStyle>
          <a:p/>
        </p:txBody>
      </p:sp>
      <p:sp>
        <p:nvSpPr>
          <p:cNvPr id="10" name="Google Shape;10;p2"/>
          <p:cNvSpPr txBox="1"/>
          <p:nvPr>
            <p:ph idx="1" type="subTitle"/>
          </p:nvPr>
        </p:nvSpPr>
        <p:spPr>
          <a:xfrm>
            <a:off x="539994" y="7667121"/>
            <a:ext cx="2700000" cy="2077800"/>
          </a:xfrm>
          <a:prstGeom prst="rect">
            <a:avLst/>
          </a:prstGeom>
        </p:spPr>
        <p:txBody>
          <a:bodyPr anchorCtr="0" anchor="b" bIns="0" lIns="0" spcFirstLastPara="1" rIns="91425" wrap="square" tIns="0">
            <a:noAutofit/>
          </a:bodyPr>
          <a:lstStyle>
            <a:lvl1pPr lvl="0">
              <a:lnSpc>
                <a:spcPct val="115000"/>
              </a:lnSpc>
              <a:spcBef>
                <a:spcPts val="0"/>
              </a:spcBef>
              <a:spcAft>
                <a:spcPts val="0"/>
              </a:spcAft>
              <a:buNone/>
              <a:defRPr sz="1200"/>
            </a:lvl1pPr>
            <a:lvl2pPr lvl="1">
              <a:lnSpc>
                <a:spcPct val="115000"/>
              </a:lnSpc>
              <a:spcBef>
                <a:spcPts val="0"/>
              </a:spcBef>
              <a:spcAft>
                <a:spcPts val="0"/>
              </a:spcAft>
              <a:buNone/>
              <a:defRPr sz="1200"/>
            </a:lvl2pPr>
            <a:lvl3pPr lvl="2">
              <a:lnSpc>
                <a:spcPct val="115000"/>
              </a:lnSpc>
              <a:spcBef>
                <a:spcPts val="0"/>
              </a:spcBef>
              <a:spcAft>
                <a:spcPts val="0"/>
              </a:spcAft>
              <a:buNone/>
              <a:defRPr sz="1200"/>
            </a:lvl3pPr>
            <a:lvl4pPr lvl="3">
              <a:lnSpc>
                <a:spcPct val="115000"/>
              </a:lnSpc>
              <a:spcBef>
                <a:spcPts val="0"/>
              </a:spcBef>
              <a:spcAft>
                <a:spcPts val="0"/>
              </a:spcAft>
              <a:buNone/>
              <a:defRPr sz="1200"/>
            </a:lvl4pPr>
            <a:lvl5pPr lvl="4">
              <a:lnSpc>
                <a:spcPct val="115000"/>
              </a:lnSpc>
              <a:spcBef>
                <a:spcPts val="0"/>
              </a:spcBef>
              <a:spcAft>
                <a:spcPts val="0"/>
              </a:spcAft>
              <a:buNone/>
              <a:defRPr sz="1200"/>
            </a:lvl5pPr>
            <a:lvl6pPr lvl="5">
              <a:lnSpc>
                <a:spcPct val="115000"/>
              </a:lnSpc>
              <a:spcBef>
                <a:spcPts val="0"/>
              </a:spcBef>
              <a:spcAft>
                <a:spcPts val="0"/>
              </a:spcAft>
              <a:buNone/>
              <a:defRPr sz="1200"/>
            </a:lvl6pPr>
            <a:lvl7pPr lvl="6">
              <a:lnSpc>
                <a:spcPct val="115000"/>
              </a:lnSpc>
              <a:spcBef>
                <a:spcPts val="0"/>
              </a:spcBef>
              <a:spcAft>
                <a:spcPts val="0"/>
              </a:spcAft>
              <a:buNone/>
              <a:defRPr sz="1200"/>
            </a:lvl7pPr>
            <a:lvl8pPr lvl="7">
              <a:lnSpc>
                <a:spcPct val="115000"/>
              </a:lnSpc>
              <a:spcBef>
                <a:spcPts val="0"/>
              </a:spcBef>
              <a:spcAft>
                <a:spcPts val="0"/>
              </a:spcAft>
              <a:buNone/>
              <a:defRPr sz="1200"/>
            </a:lvl8pPr>
            <a:lvl9pPr lvl="8">
              <a:lnSpc>
                <a:spcPct val="115000"/>
              </a:lnSpc>
              <a:spcBef>
                <a:spcPts val="0"/>
              </a:spcBef>
              <a:spcAft>
                <a:spcPts val="0"/>
              </a:spcAft>
              <a:buNone/>
              <a:defRPr sz="12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ucation title only">
  <p:cSld name="CUSTOM_2_3_2">
    <p:spTree>
      <p:nvGrpSpPr>
        <p:cNvPr id="11" name="Shape 11"/>
        <p:cNvGrpSpPr/>
        <p:nvPr/>
      </p:nvGrpSpPr>
      <p:grpSpPr>
        <a:xfrm>
          <a:off x="0" y="0"/>
          <a:ext cx="0" cy="0"/>
          <a:chOff x="0" y="0"/>
          <a:chExt cx="0" cy="0"/>
        </a:xfrm>
      </p:grpSpPr>
      <p:sp>
        <p:nvSpPr>
          <p:cNvPr id="12" name="Google Shape;12;p3"/>
          <p:cNvSpPr txBox="1"/>
          <p:nvPr>
            <p:ph type="title"/>
          </p:nvPr>
        </p:nvSpPr>
        <p:spPr>
          <a:xfrm>
            <a:off x="540000" y="915625"/>
            <a:ext cx="4925700" cy="790200"/>
          </a:xfrm>
          <a:prstGeom prst="rect">
            <a:avLst/>
          </a:prstGeom>
        </p:spPr>
        <p:txBody>
          <a:bodyPr anchorCtr="0" anchor="t" bIns="0" lIns="0" spcFirstLastPara="1" rIns="91425" wrap="square" tIns="0">
            <a:noAutofit/>
          </a:bodyPr>
          <a:lstStyle>
            <a:lvl1pPr lvl="0">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1pPr>
            <a:lvl2pPr lvl="1">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2pPr>
            <a:lvl3pPr lvl="2">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3pPr>
            <a:lvl4pPr lvl="3">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4pPr>
            <a:lvl5pPr lvl="4">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5pPr>
            <a:lvl6pPr lvl="5">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6pPr>
            <a:lvl7pPr lvl="6">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7pPr>
            <a:lvl8pPr lvl="7">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8pPr>
            <a:lvl9pPr lvl="8">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9pPr>
          </a:lstStyle>
          <a:p/>
        </p:txBody>
      </p:sp>
      <p:sp>
        <p:nvSpPr>
          <p:cNvPr id="13" name="Google Shape;13;p3"/>
          <p:cNvSpPr txBox="1"/>
          <p:nvPr>
            <p:ph idx="1" type="body"/>
          </p:nvPr>
        </p:nvSpPr>
        <p:spPr>
          <a:xfrm>
            <a:off x="540118" y="3193465"/>
            <a:ext cx="6554700" cy="6551700"/>
          </a:xfrm>
          <a:prstGeom prst="rect">
            <a:avLst/>
          </a:prstGeom>
        </p:spPr>
        <p:txBody>
          <a:bodyPr anchorCtr="0" anchor="t" bIns="0" lIns="0" spcFirstLastPara="1" rIns="91425" wrap="square" tIns="0">
            <a:noAutofit/>
          </a:bodyPr>
          <a:lstStyle>
            <a:lvl1pPr indent="-292100" lvl="0" marL="4572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1pPr>
            <a:lvl2pPr indent="-292100" lvl="1" marL="9144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2pPr>
            <a:lvl3pPr indent="-292100" lvl="2" marL="13716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3pPr>
            <a:lvl4pPr indent="-292100" lvl="3" marL="18288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4pPr>
            <a:lvl5pPr indent="-292100" lvl="4" marL="22860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5pPr>
            <a:lvl6pPr indent="-292100" lvl="5" marL="27432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6pPr>
            <a:lvl7pPr indent="-292100" lvl="6" marL="32004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7pPr>
            <a:lvl8pPr indent="-292100" lvl="7" marL="36576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8pPr>
            <a:lvl9pPr indent="-292100" lvl="8" marL="41148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9pPr>
          </a:lstStyle>
          <a:p/>
        </p:txBody>
      </p:sp>
      <p:pic>
        <p:nvPicPr>
          <p:cNvPr id="14" name="Google Shape;14;p3"/>
          <p:cNvPicPr preferRelativeResize="0"/>
          <p:nvPr/>
        </p:nvPicPr>
        <p:blipFill rotWithShape="1">
          <a:blip r:embed="rId2">
            <a:alphaModFix/>
          </a:blip>
          <a:srcRect b="25446" l="8929" r="8921" t="25446"/>
          <a:stretch/>
        </p:blipFill>
        <p:spPr>
          <a:xfrm>
            <a:off x="486969" y="374324"/>
            <a:ext cx="1298401" cy="313025"/>
          </a:xfrm>
          <a:prstGeom prst="rect">
            <a:avLst/>
          </a:prstGeom>
          <a:noFill/>
          <a:ln>
            <a:noFill/>
          </a:ln>
        </p:spPr>
      </p:pic>
      <p:sp>
        <p:nvSpPr>
          <p:cNvPr id="15" name="Google Shape;15;p3"/>
          <p:cNvSpPr txBox="1"/>
          <p:nvPr/>
        </p:nvSpPr>
        <p:spPr>
          <a:xfrm>
            <a:off x="3984181" y="10326698"/>
            <a:ext cx="3035700" cy="1410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 sz="700">
                <a:solidFill>
                  <a:srgbClr val="75787B"/>
                </a:solidFill>
                <a:latin typeface="Google Sans Text"/>
                <a:ea typeface="Google Sans Text"/>
                <a:cs typeface="Google Sans Text"/>
                <a:sym typeface="Google Sans Text"/>
              </a:rPr>
              <a:t>© 2025 Google LLC 1600 Amphitheatre Parkway, Mountain View, CA 94043.</a:t>
            </a:r>
            <a:endParaRPr sz="700">
              <a:solidFill>
                <a:srgbClr val="75787B"/>
              </a:solidFill>
              <a:latin typeface="Google Sans Text"/>
              <a:ea typeface="Google Sans Text"/>
              <a:cs typeface="Google Sans Text"/>
              <a:sym typeface="Google Sans Text"/>
            </a:endParaRPr>
          </a:p>
          <a:p>
            <a:pPr indent="0" lvl="0" marL="0" rtl="0" algn="r">
              <a:spcBef>
                <a:spcPts val="0"/>
              </a:spcBef>
              <a:spcAft>
                <a:spcPts val="0"/>
              </a:spcAft>
              <a:buNone/>
            </a:pPr>
            <a:r>
              <a:t/>
            </a:r>
            <a:endParaRPr sz="700">
              <a:solidFill>
                <a:srgbClr val="75787B"/>
              </a:solidFill>
              <a:latin typeface="Google Sans Text"/>
              <a:ea typeface="Google Sans Text"/>
              <a:cs typeface="Google Sans Text"/>
              <a:sym typeface="Google Sans Tex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ucation blank">
  <p:cSld name="CUSTOM_2_3_2_1">
    <p:spTree>
      <p:nvGrpSpPr>
        <p:cNvPr id="16" name="Shape 16"/>
        <p:cNvGrpSpPr/>
        <p:nvPr/>
      </p:nvGrpSpPr>
      <p:grpSpPr>
        <a:xfrm>
          <a:off x="0" y="0"/>
          <a:ext cx="0" cy="0"/>
          <a:chOff x="0" y="0"/>
          <a:chExt cx="0" cy="0"/>
        </a:xfrm>
      </p:grpSpPr>
      <p:sp>
        <p:nvSpPr>
          <p:cNvPr id="17" name="Google Shape;17;p4"/>
          <p:cNvSpPr txBox="1"/>
          <p:nvPr/>
        </p:nvSpPr>
        <p:spPr>
          <a:xfrm>
            <a:off x="3984181" y="10326698"/>
            <a:ext cx="3035700" cy="1410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 sz="700">
                <a:solidFill>
                  <a:srgbClr val="75787B"/>
                </a:solidFill>
                <a:latin typeface="Google Sans Text"/>
                <a:ea typeface="Google Sans Text"/>
                <a:cs typeface="Google Sans Text"/>
                <a:sym typeface="Google Sans Text"/>
              </a:rPr>
              <a:t>© 2024 Google LLC 1600 Amphitheatre Parkway, Mountain View, CA 94043.</a:t>
            </a:r>
            <a:endParaRPr sz="700">
              <a:solidFill>
                <a:srgbClr val="75787B"/>
              </a:solidFill>
              <a:latin typeface="Google Sans Text"/>
              <a:ea typeface="Google Sans Text"/>
              <a:cs typeface="Google Sans Text"/>
              <a:sym typeface="Google Sans Text"/>
            </a:endParaRPr>
          </a:p>
          <a:p>
            <a:pPr indent="0" lvl="0" marL="0" rtl="0" algn="r">
              <a:spcBef>
                <a:spcPts val="0"/>
              </a:spcBef>
              <a:spcAft>
                <a:spcPts val="0"/>
              </a:spcAft>
              <a:buNone/>
            </a:pPr>
            <a:r>
              <a:t/>
            </a:r>
            <a:endParaRPr sz="700">
              <a:solidFill>
                <a:srgbClr val="75787B"/>
              </a:solidFill>
              <a:latin typeface="Google Sans Text"/>
              <a:ea typeface="Google Sans Text"/>
              <a:cs typeface="Google Sans Text"/>
              <a:sym typeface="Google Sans Text"/>
            </a:endParaRPr>
          </a:p>
        </p:txBody>
      </p:sp>
      <p:pic>
        <p:nvPicPr>
          <p:cNvPr id="18" name="Google Shape;18;p4"/>
          <p:cNvPicPr preferRelativeResize="0"/>
          <p:nvPr/>
        </p:nvPicPr>
        <p:blipFill rotWithShape="1">
          <a:blip r:embed="rId2">
            <a:alphaModFix/>
          </a:blip>
          <a:srcRect b="25446" l="8929" r="8921" t="25446"/>
          <a:stretch/>
        </p:blipFill>
        <p:spPr>
          <a:xfrm>
            <a:off x="540000" y="10260711"/>
            <a:ext cx="879350" cy="21200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ucation blank 1">
  <p:cSld name="CUSTOM_2_3_2_1_1">
    <p:spTree>
      <p:nvGrpSpPr>
        <p:cNvPr id="19" name="Shape 1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20" name="Shape 20"/>
        <p:cNvGrpSpPr/>
        <p:nvPr/>
      </p:nvGrpSpPr>
      <p:grpSpPr>
        <a:xfrm>
          <a:off x="0" y="0"/>
          <a:ext cx="0" cy="0"/>
          <a:chOff x="0" y="0"/>
          <a:chExt cx="0" cy="0"/>
        </a:xfrm>
      </p:grpSpPr>
      <p:sp>
        <p:nvSpPr>
          <p:cNvPr id="21" name="Google Shape;21;p6"/>
          <p:cNvSpPr txBox="1"/>
          <p:nvPr>
            <p:ph type="ctrTitle"/>
          </p:nvPr>
        </p:nvSpPr>
        <p:spPr>
          <a:xfrm>
            <a:off x="257712" y="1547778"/>
            <a:ext cx="7044600" cy="4266900"/>
          </a:xfrm>
          <a:prstGeom prst="rect">
            <a:avLst/>
          </a:prstGeom>
        </p:spPr>
        <p:txBody>
          <a:bodyPr anchorCtr="0" anchor="b" bIns="0" lIns="0" spcFirstLastPara="1" rIns="91425" wrap="square" tIns="0">
            <a:noAutofit/>
          </a:bodyPr>
          <a:lstStyle>
            <a:lvl1pPr lvl="0" algn="ctr">
              <a:spcBef>
                <a:spcPts val="0"/>
              </a:spcBef>
              <a:spcAft>
                <a:spcPts val="0"/>
              </a:spcAft>
              <a:buSzPts val="5200"/>
              <a:buChar char="●"/>
              <a:defRPr sz="5200"/>
            </a:lvl1pPr>
            <a:lvl2pPr lvl="1" algn="ctr">
              <a:spcBef>
                <a:spcPts val="0"/>
              </a:spcBef>
              <a:spcAft>
                <a:spcPts val="0"/>
              </a:spcAft>
              <a:buSzPts val="5200"/>
              <a:buChar char="○"/>
              <a:defRPr sz="5200"/>
            </a:lvl2pPr>
            <a:lvl3pPr lvl="2" algn="ctr">
              <a:spcBef>
                <a:spcPts val="0"/>
              </a:spcBef>
              <a:spcAft>
                <a:spcPts val="0"/>
              </a:spcAft>
              <a:buSzPts val="5200"/>
              <a:buChar char="■"/>
              <a:defRPr sz="5200"/>
            </a:lvl3pPr>
            <a:lvl4pPr lvl="3" algn="ctr">
              <a:spcBef>
                <a:spcPts val="0"/>
              </a:spcBef>
              <a:spcAft>
                <a:spcPts val="0"/>
              </a:spcAft>
              <a:buSzPts val="5200"/>
              <a:buChar char="●"/>
              <a:defRPr sz="5200"/>
            </a:lvl4pPr>
            <a:lvl5pPr lvl="4" algn="ctr">
              <a:spcBef>
                <a:spcPts val="0"/>
              </a:spcBef>
              <a:spcAft>
                <a:spcPts val="0"/>
              </a:spcAft>
              <a:buSzPts val="5200"/>
              <a:buChar char="○"/>
              <a:defRPr sz="5200"/>
            </a:lvl5pPr>
            <a:lvl6pPr lvl="5" algn="ctr">
              <a:spcBef>
                <a:spcPts val="0"/>
              </a:spcBef>
              <a:spcAft>
                <a:spcPts val="0"/>
              </a:spcAft>
              <a:buSzPts val="5200"/>
              <a:buChar char="■"/>
              <a:defRPr sz="5200"/>
            </a:lvl6pPr>
            <a:lvl7pPr lvl="6" algn="ctr">
              <a:spcBef>
                <a:spcPts val="0"/>
              </a:spcBef>
              <a:spcAft>
                <a:spcPts val="0"/>
              </a:spcAft>
              <a:buSzPts val="5200"/>
              <a:buChar char="●"/>
              <a:defRPr sz="5200"/>
            </a:lvl7pPr>
            <a:lvl8pPr lvl="7" algn="ctr">
              <a:spcBef>
                <a:spcPts val="0"/>
              </a:spcBef>
              <a:spcAft>
                <a:spcPts val="0"/>
              </a:spcAft>
              <a:buSzPts val="5200"/>
              <a:buChar char="○"/>
              <a:defRPr sz="5200"/>
            </a:lvl8pPr>
            <a:lvl9pPr lvl="8" algn="ctr">
              <a:spcBef>
                <a:spcPts val="0"/>
              </a:spcBef>
              <a:spcAft>
                <a:spcPts val="0"/>
              </a:spcAft>
              <a:buSzPts val="5200"/>
              <a:buChar char="■"/>
              <a:defRPr sz="5200"/>
            </a:lvl9pPr>
          </a:lstStyle>
          <a:p/>
        </p:txBody>
      </p:sp>
      <p:sp>
        <p:nvSpPr>
          <p:cNvPr id="22" name="Google Shape;22;p6"/>
          <p:cNvSpPr txBox="1"/>
          <p:nvPr>
            <p:ph idx="1" type="subTitle"/>
          </p:nvPr>
        </p:nvSpPr>
        <p:spPr>
          <a:xfrm>
            <a:off x="257705" y="5891409"/>
            <a:ext cx="7044600" cy="1647600"/>
          </a:xfrm>
          <a:prstGeom prst="rect">
            <a:avLst/>
          </a:prstGeom>
        </p:spPr>
        <p:txBody>
          <a:bodyPr anchorCtr="0" anchor="t" bIns="0" lIns="0" spcFirstLastPara="1" rIns="91425" wrap="square" tIns="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 name="Google Shape;23;p6"/>
          <p:cNvSpPr txBox="1"/>
          <p:nvPr>
            <p:ph idx="12" type="sldNum"/>
          </p:nvPr>
        </p:nvSpPr>
        <p:spPr>
          <a:xfrm>
            <a:off x="7004788" y="9693616"/>
            <a:ext cx="453600" cy="818400"/>
          </a:xfrm>
          <a:prstGeom prst="rect">
            <a:avLst/>
          </a:prstGeom>
          <a:noFill/>
          <a:ln>
            <a:noFill/>
          </a:ln>
        </p:spPr>
        <p:txBody>
          <a:bodyPr anchorCtr="0" anchor="ctr" bIns="91500" lIns="91500" spcFirstLastPara="1" rIns="91500" wrap="square" tIns="9150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24" name="Shape 24"/>
        <p:cNvGrpSpPr/>
        <p:nvPr/>
      </p:nvGrpSpPr>
      <p:grpSpPr>
        <a:xfrm>
          <a:off x="0" y="0"/>
          <a:ext cx="0" cy="0"/>
          <a:chOff x="0" y="0"/>
          <a:chExt cx="0" cy="0"/>
        </a:xfrm>
      </p:grpSpPr>
      <p:sp>
        <p:nvSpPr>
          <p:cNvPr id="25" name="Google Shape;25;p7"/>
          <p:cNvSpPr txBox="1"/>
          <p:nvPr>
            <p:ph type="ctrTitle"/>
          </p:nvPr>
        </p:nvSpPr>
        <p:spPr>
          <a:xfrm>
            <a:off x="257712" y="1547778"/>
            <a:ext cx="7044600" cy="4266900"/>
          </a:xfrm>
          <a:prstGeom prst="rect">
            <a:avLst/>
          </a:prstGeom>
        </p:spPr>
        <p:txBody>
          <a:bodyPr anchorCtr="0" anchor="b" bIns="0" lIns="0" spcFirstLastPara="1" rIns="91425" wrap="square" tIns="0">
            <a:noAutofit/>
          </a:bodyPr>
          <a:lstStyle>
            <a:lvl1pPr lvl="0" rtl="0" algn="ctr">
              <a:spcBef>
                <a:spcPts val="0"/>
              </a:spcBef>
              <a:spcAft>
                <a:spcPts val="0"/>
              </a:spcAft>
              <a:buSzPts val="5200"/>
              <a:buChar char="●"/>
              <a:defRPr sz="5200"/>
            </a:lvl1pPr>
            <a:lvl2pPr lvl="1" rtl="0" algn="ctr">
              <a:spcBef>
                <a:spcPts val="0"/>
              </a:spcBef>
              <a:spcAft>
                <a:spcPts val="0"/>
              </a:spcAft>
              <a:buSzPts val="5200"/>
              <a:buChar char="○"/>
              <a:defRPr sz="5200"/>
            </a:lvl2pPr>
            <a:lvl3pPr lvl="2" rtl="0" algn="ctr">
              <a:spcBef>
                <a:spcPts val="0"/>
              </a:spcBef>
              <a:spcAft>
                <a:spcPts val="0"/>
              </a:spcAft>
              <a:buSzPts val="5200"/>
              <a:buChar char="■"/>
              <a:defRPr sz="5200"/>
            </a:lvl3pPr>
            <a:lvl4pPr lvl="3" rtl="0" algn="ctr">
              <a:spcBef>
                <a:spcPts val="0"/>
              </a:spcBef>
              <a:spcAft>
                <a:spcPts val="0"/>
              </a:spcAft>
              <a:buSzPts val="5200"/>
              <a:buChar char="●"/>
              <a:defRPr sz="5200"/>
            </a:lvl4pPr>
            <a:lvl5pPr lvl="4" rtl="0" algn="ctr">
              <a:spcBef>
                <a:spcPts val="0"/>
              </a:spcBef>
              <a:spcAft>
                <a:spcPts val="0"/>
              </a:spcAft>
              <a:buSzPts val="5200"/>
              <a:buChar char="○"/>
              <a:defRPr sz="5200"/>
            </a:lvl5pPr>
            <a:lvl6pPr lvl="5" rtl="0" algn="ctr">
              <a:spcBef>
                <a:spcPts val="0"/>
              </a:spcBef>
              <a:spcAft>
                <a:spcPts val="0"/>
              </a:spcAft>
              <a:buSzPts val="5200"/>
              <a:buChar char="■"/>
              <a:defRPr sz="5200"/>
            </a:lvl6pPr>
            <a:lvl7pPr lvl="6" rtl="0" algn="ctr">
              <a:spcBef>
                <a:spcPts val="0"/>
              </a:spcBef>
              <a:spcAft>
                <a:spcPts val="0"/>
              </a:spcAft>
              <a:buSzPts val="5200"/>
              <a:buChar char="●"/>
              <a:defRPr sz="5200"/>
            </a:lvl7pPr>
            <a:lvl8pPr lvl="7" rtl="0" algn="ctr">
              <a:spcBef>
                <a:spcPts val="0"/>
              </a:spcBef>
              <a:spcAft>
                <a:spcPts val="0"/>
              </a:spcAft>
              <a:buSzPts val="5200"/>
              <a:buChar char="○"/>
              <a:defRPr sz="5200"/>
            </a:lvl8pPr>
            <a:lvl9pPr lvl="8" rtl="0" algn="ctr">
              <a:spcBef>
                <a:spcPts val="0"/>
              </a:spcBef>
              <a:spcAft>
                <a:spcPts val="0"/>
              </a:spcAft>
              <a:buSzPts val="5200"/>
              <a:buChar char="■"/>
              <a:defRPr sz="5200"/>
            </a:lvl9pPr>
          </a:lstStyle>
          <a:p/>
        </p:txBody>
      </p:sp>
      <p:sp>
        <p:nvSpPr>
          <p:cNvPr id="26" name="Google Shape;26;p7"/>
          <p:cNvSpPr txBox="1"/>
          <p:nvPr>
            <p:ph idx="1" type="subTitle"/>
          </p:nvPr>
        </p:nvSpPr>
        <p:spPr>
          <a:xfrm>
            <a:off x="257705" y="5891409"/>
            <a:ext cx="7044600" cy="1647600"/>
          </a:xfrm>
          <a:prstGeom prst="rect">
            <a:avLst/>
          </a:prstGeom>
        </p:spPr>
        <p:txBody>
          <a:bodyPr anchorCtr="0" anchor="t" bIns="0" lIns="0" spcFirstLastPara="1" rIns="91425" wrap="square" tIns="0">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7" name="Google Shape;27;p7"/>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40000" y="915625"/>
            <a:ext cx="4925700" cy="790200"/>
          </a:xfrm>
          <a:prstGeom prst="rect">
            <a:avLst/>
          </a:prstGeom>
          <a:noFill/>
          <a:ln>
            <a:noFill/>
          </a:ln>
        </p:spPr>
        <p:txBody>
          <a:bodyPr anchorCtr="0" anchor="t" bIns="0" lIns="0" spcFirstLastPara="1" rIns="91425" wrap="square" tIns="0">
            <a:noAutofit/>
          </a:bodyPr>
          <a:lstStyle>
            <a:lvl1pPr lvl="0">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1pPr>
            <a:lvl2pPr lvl="1">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2pPr>
            <a:lvl3pPr lvl="2">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3pPr>
            <a:lvl4pPr lvl="3">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4pPr>
            <a:lvl5pPr lvl="4">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5pPr>
            <a:lvl6pPr lvl="5">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6pPr>
            <a:lvl7pPr lvl="6">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7pPr>
            <a:lvl8pPr lvl="7">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8pPr>
            <a:lvl9pPr lvl="8">
              <a:lnSpc>
                <a:spcPct val="115000"/>
              </a:lnSpc>
              <a:spcBef>
                <a:spcPts val="0"/>
              </a:spcBef>
              <a:spcAft>
                <a:spcPts val="0"/>
              </a:spcAft>
              <a:buNone/>
              <a:defRPr sz="1800">
                <a:solidFill>
                  <a:schemeClr val="dk1"/>
                </a:solidFill>
                <a:latin typeface="Google Sans Medium"/>
                <a:ea typeface="Google Sans Medium"/>
                <a:cs typeface="Google Sans Medium"/>
                <a:sym typeface="Google Sans Medium"/>
              </a:defRPr>
            </a:lvl9pPr>
          </a:lstStyle>
          <a:p/>
        </p:txBody>
      </p:sp>
      <p:sp>
        <p:nvSpPr>
          <p:cNvPr id="7" name="Google Shape;7;p1"/>
          <p:cNvSpPr txBox="1"/>
          <p:nvPr>
            <p:ph idx="1" type="body"/>
          </p:nvPr>
        </p:nvSpPr>
        <p:spPr>
          <a:xfrm>
            <a:off x="540118" y="3193465"/>
            <a:ext cx="6554700" cy="6551700"/>
          </a:xfrm>
          <a:prstGeom prst="rect">
            <a:avLst/>
          </a:prstGeom>
          <a:noFill/>
          <a:ln>
            <a:noFill/>
          </a:ln>
        </p:spPr>
        <p:txBody>
          <a:bodyPr anchorCtr="0" anchor="t" bIns="0" lIns="0" spcFirstLastPara="1" rIns="91425" wrap="square" tIns="0">
            <a:noAutofit/>
          </a:bodyPr>
          <a:lstStyle>
            <a:lvl1pPr indent="-292100" lvl="0" marL="4572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1pPr>
            <a:lvl2pPr indent="-292100" lvl="1" marL="9144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2pPr>
            <a:lvl3pPr indent="-292100" lvl="2" marL="13716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3pPr>
            <a:lvl4pPr indent="-292100" lvl="3" marL="18288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4pPr>
            <a:lvl5pPr indent="-292100" lvl="4" marL="22860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5pPr>
            <a:lvl6pPr indent="-292100" lvl="5" marL="27432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6pPr>
            <a:lvl7pPr indent="-292100" lvl="6" marL="32004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7pPr>
            <a:lvl8pPr indent="-292100" lvl="7" marL="36576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8pPr>
            <a:lvl9pPr indent="-292100" lvl="8" marL="4114800">
              <a:lnSpc>
                <a:spcPct val="150000"/>
              </a:lnSpc>
              <a:spcBef>
                <a:spcPts val="0"/>
              </a:spcBef>
              <a:spcAft>
                <a:spcPts val="0"/>
              </a:spcAft>
              <a:buClr>
                <a:srgbClr val="202124"/>
              </a:buClr>
              <a:buSzPts val="1000"/>
              <a:buFont typeface="Google Sans"/>
              <a:buChar char="■"/>
              <a:defRPr sz="1000">
                <a:solidFill>
                  <a:srgbClr val="202124"/>
                </a:solidFill>
                <a:latin typeface="Google Sans"/>
                <a:ea typeface="Google Sans"/>
                <a:cs typeface="Google Sans"/>
                <a:sym typeface="Google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74">
          <p15:clr>
            <a:schemeClr val="accent1"/>
          </p15:clr>
        </p15:guide>
        <p15:guide id="2" orient="horz" pos="2303">
          <p15:clr>
            <a:schemeClr val="accent1"/>
          </p15:clr>
        </p15:guide>
        <p15:guide id="3" orient="horz" pos="2428">
          <p15:clr>
            <a:schemeClr val="accent1"/>
          </p15:clr>
        </p15:guide>
        <p15:guide id="4" orient="horz" pos="4349">
          <p15:clr>
            <a:schemeClr val="accent1"/>
          </p15:clr>
        </p15:guide>
        <p15:guide id="5" orient="horz" pos="4474">
          <p15:clr>
            <a:schemeClr val="accent1"/>
          </p15:clr>
        </p15:guide>
        <p15:guide id="6" pos="340">
          <p15:clr>
            <a:schemeClr val="accent1"/>
          </p15:clr>
        </p15:guide>
        <p15:guide id="7" pos="2313">
          <p15:clr>
            <a:schemeClr val="accent1"/>
          </p15:clr>
        </p15:guide>
        <p15:guide id="8" pos="2449">
          <p15:clr>
            <a:schemeClr val="accent1"/>
          </p15:clr>
        </p15:guide>
        <p15:guide id="9" pos="4422">
          <p15:clr>
            <a:schemeClr val="accent1"/>
          </p15:clr>
        </p15:guide>
        <p15:guide id="10" orient="horz" pos="6398">
          <p15:clr>
            <a:schemeClr val="accent1"/>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 name="Shape 31"/>
        <p:cNvGrpSpPr/>
        <p:nvPr/>
      </p:nvGrpSpPr>
      <p:grpSpPr>
        <a:xfrm>
          <a:off x="0" y="0"/>
          <a:ext cx="0" cy="0"/>
          <a:chOff x="0" y="0"/>
          <a:chExt cx="0" cy="0"/>
        </a:xfrm>
      </p:grpSpPr>
      <p:pic>
        <p:nvPicPr>
          <p:cNvPr id="32" name="Google Shape;32;p8" title="Hero 1070x602_V2.png"/>
          <p:cNvPicPr preferRelativeResize="0"/>
          <p:nvPr/>
        </p:nvPicPr>
        <p:blipFill rotWithShape="1">
          <a:blip r:embed="rId3">
            <a:alphaModFix/>
          </a:blip>
          <a:srcRect b="0" l="0" r="12180" t="0"/>
          <a:stretch/>
        </p:blipFill>
        <p:spPr>
          <a:xfrm>
            <a:off x="3812425" y="1912575"/>
            <a:ext cx="3747576" cy="2400574"/>
          </a:xfrm>
          <a:prstGeom prst="rect">
            <a:avLst/>
          </a:prstGeom>
          <a:noFill/>
          <a:ln>
            <a:noFill/>
          </a:ln>
        </p:spPr>
      </p:pic>
      <p:sp>
        <p:nvSpPr>
          <p:cNvPr id="33" name="Google Shape;33;p8"/>
          <p:cNvSpPr/>
          <p:nvPr/>
        </p:nvSpPr>
        <p:spPr>
          <a:xfrm rot="-5400000">
            <a:off x="2954000" y="5392050"/>
            <a:ext cx="5551800" cy="3666600"/>
          </a:xfrm>
          <a:prstGeom prst="round2SameRect">
            <a:avLst>
              <a:gd fmla="val 5318" name="adj1"/>
              <a:gd fmla="val 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Google Sans"/>
              <a:ea typeface="Google Sans"/>
              <a:cs typeface="Google Sans"/>
              <a:sym typeface="Google Sans"/>
            </a:endParaRPr>
          </a:p>
        </p:txBody>
      </p:sp>
      <p:sp>
        <p:nvSpPr>
          <p:cNvPr id="34" name="Google Shape;34;p8"/>
          <p:cNvSpPr txBox="1"/>
          <p:nvPr/>
        </p:nvSpPr>
        <p:spPr>
          <a:xfrm>
            <a:off x="3858950" y="10552800"/>
            <a:ext cx="3153900" cy="169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t/>
            </a:r>
            <a:endParaRPr sz="1100">
              <a:latin typeface="Google Sans"/>
              <a:ea typeface="Google Sans"/>
              <a:cs typeface="Google Sans"/>
              <a:sym typeface="Google Sans"/>
            </a:endParaRPr>
          </a:p>
        </p:txBody>
      </p:sp>
      <p:sp>
        <p:nvSpPr>
          <p:cNvPr id="35" name="Google Shape;35;p8"/>
          <p:cNvSpPr/>
          <p:nvPr/>
        </p:nvSpPr>
        <p:spPr>
          <a:xfrm>
            <a:off x="3265592" y="1195975"/>
            <a:ext cx="3419700" cy="470700"/>
          </a:xfrm>
          <a:prstGeom prst="roundRect">
            <a:avLst>
              <a:gd fmla="val 50000" name="adj"/>
            </a:avLst>
          </a:prstGeom>
          <a:solidFill>
            <a:srgbClr val="E8F0F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8F0FE"/>
              </a:solidFill>
              <a:latin typeface="Roboto"/>
              <a:ea typeface="Roboto"/>
              <a:cs typeface="Roboto"/>
              <a:sym typeface="Roboto"/>
            </a:endParaRPr>
          </a:p>
        </p:txBody>
      </p:sp>
      <p:sp>
        <p:nvSpPr>
          <p:cNvPr id="36" name="Google Shape;36;p8"/>
          <p:cNvSpPr txBox="1"/>
          <p:nvPr/>
        </p:nvSpPr>
        <p:spPr>
          <a:xfrm>
            <a:off x="518100" y="782675"/>
            <a:ext cx="6610800" cy="861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None/>
            </a:pPr>
            <a:r>
              <a:rPr b="1" lang="en" sz="2800">
                <a:solidFill>
                  <a:srgbClr val="202124"/>
                </a:solidFill>
                <a:latin typeface="Google Sans"/>
                <a:ea typeface="Google Sans"/>
                <a:cs typeface="Google Sans"/>
                <a:sym typeface="Google Sans"/>
              </a:rPr>
              <a:t>A</a:t>
            </a:r>
            <a:r>
              <a:rPr b="1" lang="en" sz="2800">
                <a:solidFill>
                  <a:srgbClr val="202124"/>
                </a:solidFill>
                <a:latin typeface="Google Sans"/>
                <a:ea typeface="Google Sans"/>
                <a:cs typeface="Google Sans"/>
                <a:sym typeface="Google Sans"/>
              </a:rPr>
              <a:t> </a:t>
            </a:r>
            <a:r>
              <a:rPr b="1" lang="en" sz="2800">
                <a:solidFill>
                  <a:srgbClr val="202124"/>
                </a:solidFill>
                <a:latin typeface="Google Sans"/>
                <a:ea typeface="Google Sans"/>
                <a:cs typeface="Google Sans"/>
                <a:sym typeface="Google Sans"/>
              </a:rPr>
              <a:t>flexible</a:t>
            </a:r>
            <a:r>
              <a:rPr b="1" lang="en" sz="2800">
                <a:solidFill>
                  <a:srgbClr val="202124"/>
                </a:solidFill>
                <a:latin typeface="Google Sans"/>
                <a:ea typeface="Google Sans"/>
                <a:cs typeface="Google Sans"/>
                <a:sym typeface="Google Sans"/>
              </a:rPr>
              <a:t> </a:t>
            </a:r>
            <a:r>
              <a:rPr b="1" lang="en" sz="2800">
                <a:solidFill>
                  <a:srgbClr val="202124"/>
                </a:solidFill>
                <a:latin typeface="Google Sans"/>
                <a:ea typeface="Google Sans"/>
                <a:cs typeface="Google Sans"/>
                <a:sym typeface="Google Sans"/>
              </a:rPr>
              <a:t>path</a:t>
            </a:r>
            <a:r>
              <a:rPr b="1" lang="en" sz="2800">
                <a:solidFill>
                  <a:srgbClr val="202124"/>
                </a:solidFill>
                <a:latin typeface="Google Sans"/>
                <a:ea typeface="Google Sans"/>
                <a:cs typeface="Google Sans"/>
                <a:sym typeface="Google Sans"/>
              </a:rPr>
              <a:t> to modern end-user computing with </a:t>
            </a:r>
            <a:r>
              <a:rPr b="1" lang="en" sz="2800">
                <a:solidFill>
                  <a:srgbClr val="202124"/>
                </a:solidFill>
                <a:latin typeface="Google Sans"/>
                <a:ea typeface="Google Sans"/>
                <a:cs typeface="Google Sans"/>
                <a:sym typeface="Google Sans"/>
              </a:rPr>
              <a:t> </a:t>
            </a:r>
            <a:r>
              <a:rPr lang="en" sz="2800">
                <a:solidFill>
                  <a:srgbClr val="1967D2"/>
                </a:solidFill>
                <a:latin typeface="Google Sans Medium"/>
                <a:ea typeface="Google Sans Medium"/>
                <a:cs typeface="Google Sans Medium"/>
                <a:sym typeface="Google Sans Medium"/>
              </a:rPr>
              <a:t>Cameyo by Google</a:t>
            </a:r>
            <a:endParaRPr sz="2800">
              <a:solidFill>
                <a:srgbClr val="1967D2"/>
              </a:solidFill>
              <a:latin typeface="Google Sans Medium"/>
              <a:ea typeface="Google Sans Medium"/>
              <a:cs typeface="Google Sans Medium"/>
              <a:sym typeface="Google Sans Medium"/>
            </a:endParaRPr>
          </a:p>
        </p:txBody>
      </p:sp>
      <p:pic>
        <p:nvPicPr>
          <p:cNvPr id="37" name="Google Shape;37;p8" title="Cameyo_Logo.png"/>
          <p:cNvPicPr preferRelativeResize="0"/>
          <p:nvPr/>
        </p:nvPicPr>
        <p:blipFill>
          <a:blip r:embed="rId4">
            <a:alphaModFix/>
          </a:blip>
          <a:stretch>
            <a:fillRect/>
          </a:stretch>
        </p:blipFill>
        <p:spPr>
          <a:xfrm>
            <a:off x="514600" y="347700"/>
            <a:ext cx="1106286" cy="235825"/>
          </a:xfrm>
          <a:prstGeom prst="rect">
            <a:avLst/>
          </a:prstGeom>
          <a:noFill/>
          <a:ln>
            <a:noFill/>
          </a:ln>
        </p:spPr>
      </p:pic>
      <p:grpSp>
        <p:nvGrpSpPr>
          <p:cNvPr id="38" name="Google Shape;38;p8"/>
          <p:cNvGrpSpPr/>
          <p:nvPr/>
        </p:nvGrpSpPr>
        <p:grpSpPr>
          <a:xfrm>
            <a:off x="540125" y="2027123"/>
            <a:ext cx="3132000" cy="4379093"/>
            <a:chOff x="540125" y="1983482"/>
            <a:chExt cx="3132000" cy="4379093"/>
          </a:xfrm>
        </p:grpSpPr>
        <p:sp>
          <p:nvSpPr>
            <p:cNvPr id="39" name="Google Shape;39;p8"/>
            <p:cNvSpPr txBox="1"/>
            <p:nvPr/>
          </p:nvSpPr>
          <p:spPr>
            <a:xfrm>
              <a:off x="540125" y="3855775"/>
              <a:ext cx="2977500" cy="25068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lang="en" sz="1100">
                  <a:latin typeface="Google Sans"/>
                  <a:ea typeface="Google Sans"/>
                  <a:cs typeface="Google Sans"/>
                  <a:sym typeface="Google Sans"/>
                </a:rPr>
                <a:t>With Cameyo, legacy Windows or Linux apps can either be streamed in the browser or delivered as Progressive Web Apps (PWAs) to give users the feel of using a native app in its own window. Users can run legacy applications  — such as ERP clients, AutoCAD, and the desktop version of Excel — alongside modern web apps, accessing them directly in the browser or as system-tray PWAs. </a:t>
              </a:r>
              <a:endParaRPr sz="1100">
                <a:latin typeface="Google Sans"/>
                <a:ea typeface="Google Sans"/>
                <a:cs typeface="Google Sans"/>
                <a:sym typeface="Google Sans"/>
              </a:endParaRPr>
            </a:p>
            <a:p>
              <a:pPr indent="0" lvl="0" marL="0" rtl="0" algn="l">
                <a:lnSpc>
                  <a:spcPct val="110000"/>
                </a:lnSpc>
                <a:spcBef>
                  <a:spcPts val="800"/>
                </a:spcBef>
                <a:spcAft>
                  <a:spcPts val="800"/>
                </a:spcAft>
                <a:buNone/>
              </a:pPr>
              <a:r>
                <a:rPr lang="en" sz="1100">
                  <a:latin typeface="Google Sans"/>
                  <a:ea typeface="Google Sans"/>
                  <a:cs typeface="Google Sans"/>
                  <a:sym typeface="Google Sans"/>
                </a:rPr>
                <a:t>For the user, the experience is seamless and free from the context-switching of managing a separate virtual desktop environment. For IT, the complexity of VDI is eliminated.</a:t>
              </a:r>
              <a:endParaRPr sz="1100">
                <a:latin typeface="Google Sans"/>
                <a:ea typeface="Google Sans"/>
                <a:cs typeface="Google Sans"/>
                <a:sym typeface="Google Sans"/>
              </a:endParaRPr>
            </a:p>
          </p:txBody>
        </p:sp>
        <p:sp>
          <p:nvSpPr>
            <p:cNvPr id="40" name="Google Shape;40;p8"/>
            <p:cNvSpPr txBox="1"/>
            <p:nvPr/>
          </p:nvSpPr>
          <p:spPr>
            <a:xfrm>
              <a:off x="540125" y="1983482"/>
              <a:ext cx="3132000" cy="1671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n" sz="1200">
                  <a:latin typeface="Google Sans"/>
                  <a:ea typeface="Google Sans"/>
                  <a:cs typeface="Google Sans"/>
                  <a:sym typeface="Google Sans"/>
                </a:rPr>
                <a:t>Cameyo by Google is a modern alternative</a:t>
              </a:r>
              <a:br>
                <a:rPr lang="en" sz="1200">
                  <a:latin typeface="Google Sans"/>
                  <a:ea typeface="Google Sans"/>
                  <a:cs typeface="Google Sans"/>
                  <a:sym typeface="Google Sans"/>
                </a:rPr>
              </a:br>
              <a:r>
                <a:rPr lang="en" sz="1200">
                  <a:latin typeface="Google Sans"/>
                  <a:ea typeface="Google Sans"/>
                  <a:cs typeface="Google Sans"/>
                  <a:sym typeface="Google Sans"/>
                </a:rPr>
                <a:t>to VDI designed specifically to solve the legacy app gap without the overhead of traditional virtual desktops. Instead of streaming a full, resource-heavy desktop, </a:t>
              </a:r>
              <a:r>
                <a:rPr lang="en" sz="1200">
                  <a:latin typeface="Google Sans"/>
                  <a:ea typeface="Google Sans"/>
                  <a:cs typeface="Google Sans"/>
                  <a:sym typeface="Google Sans"/>
                </a:rPr>
                <a:t>Cameyo’s</a:t>
              </a:r>
              <a:r>
                <a:rPr lang="en" sz="1200">
                  <a:latin typeface="Google Sans"/>
                  <a:ea typeface="Google Sans"/>
                  <a:cs typeface="Google Sans"/>
                  <a:sym typeface="Google Sans"/>
                </a:rPr>
                <a:t> Virtual App Delivery (VAD) technology delivers only the applications users need, securely to any device.</a:t>
              </a:r>
              <a:endParaRPr sz="1200">
                <a:latin typeface="Google Sans"/>
                <a:ea typeface="Google Sans"/>
                <a:cs typeface="Google Sans"/>
                <a:sym typeface="Google Sans"/>
              </a:endParaRPr>
            </a:p>
          </p:txBody>
        </p:sp>
      </p:grpSp>
      <p:sp>
        <p:nvSpPr>
          <p:cNvPr id="41" name="Google Shape;41;p8"/>
          <p:cNvSpPr txBox="1"/>
          <p:nvPr/>
        </p:nvSpPr>
        <p:spPr>
          <a:xfrm>
            <a:off x="4118800" y="4807529"/>
            <a:ext cx="2901000" cy="2154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b="1" lang="en">
                <a:latin typeface="Google Sans"/>
                <a:ea typeface="Google Sans"/>
                <a:cs typeface="Google Sans"/>
                <a:sym typeface="Google Sans"/>
              </a:rPr>
              <a:t>The Modernization Paradox</a:t>
            </a:r>
            <a:endParaRPr/>
          </a:p>
        </p:txBody>
      </p:sp>
      <p:sp>
        <p:nvSpPr>
          <p:cNvPr id="42" name="Google Shape;42;p8"/>
          <p:cNvSpPr/>
          <p:nvPr/>
        </p:nvSpPr>
        <p:spPr>
          <a:xfrm>
            <a:off x="4118788" y="5420204"/>
            <a:ext cx="1106400" cy="1106400"/>
          </a:xfrm>
          <a:prstGeom prst="ellipse">
            <a:avLst/>
          </a:prstGeom>
          <a:solidFill>
            <a:srgbClr val="FFFFFF"/>
          </a:solidFill>
          <a:ln>
            <a:noFill/>
          </a:ln>
        </p:spPr>
        <p:txBody>
          <a:bodyPr anchorCtr="0" anchor="ctr" bIns="82700" lIns="82700" spcFirstLastPara="1" rIns="82700" wrap="square" tIns="82700">
            <a:noAutofit/>
          </a:bodyPr>
          <a:lstStyle/>
          <a:p>
            <a:pPr indent="0" lvl="0" marL="0" rtl="0" algn="ctr">
              <a:spcBef>
                <a:spcPts val="0"/>
              </a:spcBef>
              <a:spcAft>
                <a:spcPts val="0"/>
              </a:spcAft>
              <a:buNone/>
            </a:pPr>
            <a:r>
              <a:t/>
            </a:r>
            <a:endParaRPr sz="1266">
              <a:latin typeface="Google Sans"/>
              <a:ea typeface="Google Sans"/>
              <a:cs typeface="Google Sans"/>
              <a:sym typeface="Google Sans"/>
            </a:endParaRPr>
          </a:p>
        </p:txBody>
      </p:sp>
      <p:sp>
        <p:nvSpPr>
          <p:cNvPr id="43" name="Google Shape;43;p8"/>
          <p:cNvSpPr/>
          <p:nvPr/>
        </p:nvSpPr>
        <p:spPr>
          <a:xfrm>
            <a:off x="4118788" y="5420204"/>
            <a:ext cx="1106400" cy="1106400"/>
          </a:xfrm>
          <a:prstGeom prst="pie">
            <a:avLst>
              <a:gd fmla="val 16228957" name="adj1"/>
              <a:gd fmla="val 14561163" name="adj2"/>
            </a:avLst>
          </a:prstGeom>
          <a:gradFill>
            <a:gsLst>
              <a:gs pos="0">
                <a:srgbClr val="E8F0FE"/>
              </a:gs>
              <a:gs pos="100000">
                <a:schemeClr val="accent1"/>
              </a:gs>
            </a:gsLst>
            <a:path path="circle">
              <a:fillToRect b="50%" l="50%" r="50%" t="50%"/>
            </a:path>
            <a:tileRect/>
          </a:gradFill>
          <a:ln>
            <a:noFill/>
          </a:ln>
        </p:spPr>
        <p:txBody>
          <a:bodyPr anchorCtr="0" anchor="ctr" bIns="82700" lIns="82700" spcFirstLastPara="1" rIns="0" wrap="square" tIns="82700">
            <a:noAutofit/>
          </a:bodyPr>
          <a:lstStyle/>
          <a:p>
            <a:pPr indent="0" lvl="0" marL="0" rtl="0" algn="ctr">
              <a:spcBef>
                <a:spcPts val="0"/>
              </a:spcBef>
              <a:spcAft>
                <a:spcPts val="0"/>
              </a:spcAft>
              <a:buNone/>
            </a:pPr>
            <a:r>
              <a:t/>
            </a:r>
            <a:endParaRPr sz="1266">
              <a:latin typeface="Google Sans"/>
              <a:ea typeface="Google Sans"/>
              <a:cs typeface="Google Sans"/>
              <a:sym typeface="Google Sans"/>
            </a:endParaRPr>
          </a:p>
        </p:txBody>
      </p:sp>
      <p:sp>
        <p:nvSpPr>
          <p:cNvPr id="44" name="Google Shape;44;p8"/>
          <p:cNvSpPr/>
          <p:nvPr/>
        </p:nvSpPr>
        <p:spPr>
          <a:xfrm>
            <a:off x="4290363" y="5591942"/>
            <a:ext cx="763200" cy="762900"/>
          </a:xfrm>
          <a:prstGeom prst="ellipse">
            <a:avLst/>
          </a:prstGeom>
          <a:solidFill>
            <a:srgbClr val="FFFFFF"/>
          </a:solidFill>
          <a:ln>
            <a:noFill/>
          </a:ln>
          <a:effectLst>
            <a:outerShdw blurRad="193842" rotWithShape="0" algn="bl">
              <a:srgbClr val="174EA6">
                <a:alpha val="25000"/>
              </a:srgbClr>
            </a:outerShdw>
          </a:effectLst>
        </p:spPr>
        <p:txBody>
          <a:bodyPr anchorCtr="0" anchor="ctr" bIns="82700" lIns="82700" spcFirstLastPara="1" rIns="82700" wrap="square" tIns="82700">
            <a:noAutofit/>
          </a:bodyPr>
          <a:lstStyle/>
          <a:p>
            <a:pPr indent="0" lvl="0" marL="0" rtl="0" algn="ctr">
              <a:spcBef>
                <a:spcPts val="0"/>
              </a:spcBef>
              <a:spcAft>
                <a:spcPts val="0"/>
              </a:spcAft>
              <a:buNone/>
            </a:pPr>
            <a:r>
              <a:t/>
            </a:r>
            <a:endParaRPr sz="1266">
              <a:latin typeface="Google Sans"/>
              <a:ea typeface="Google Sans"/>
              <a:cs typeface="Google Sans"/>
              <a:sym typeface="Google Sans"/>
            </a:endParaRPr>
          </a:p>
        </p:txBody>
      </p:sp>
      <p:sp>
        <p:nvSpPr>
          <p:cNvPr id="45" name="Google Shape;45;p8"/>
          <p:cNvSpPr/>
          <p:nvPr/>
        </p:nvSpPr>
        <p:spPr>
          <a:xfrm>
            <a:off x="4385412" y="5860300"/>
            <a:ext cx="600289" cy="226806"/>
          </a:xfrm>
          <a:prstGeom prst="rect">
            <a:avLst/>
          </a:prstGeom>
        </p:spPr>
        <p:txBody>
          <a:bodyPr>
            <a:prstTxWarp prst="textPlain"/>
          </a:bodyPr>
          <a:lstStyle/>
          <a:p>
            <a:pPr lvl="0" algn="ctr"/>
            <a:r>
              <a:rPr b="0" i="0">
                <a:ln>
                  <a:noFill/>
                </a:ln>
                <a:solidFill>
                  <a:schemeClr val="dk1"/>
                </a:solidFill>
                <a:latin typeface="Google Sans;500"/>
              </a:rPr>
              <a:t>90%</a:t>
            </a:r>
          </a:p>
        </p:txBody>
      </p:sp>
      <p:sp>
        <p:nvSpPr>
          <p:cNvPr id="46" name="Google Shape;46;p8"/>
          <p:cNvSpPr txBox="1"/>
          <p:nvPr/>
        </p:nvSpPr>
        <p:spPr>
          <a:xfrm>
            <a:off x="5225200" y="5702504"/>
            <a:ext cx="1903800" cy="541800"/>
          </a:xfrm>
          <a:prstGeom prst="rect">
            <a:avLst/>
          </a:prstGeom>
          <a:noFill/>
          <a:ln>
            <a:noFill/>
          </a:ln>
        </p:spPr>
        <p:txBody>
          <a:bodyPr anchorCtr="0" anchor="t" bIns="0" lIns="182875" spcFirstLastPara="1" rIns="0" wrap="square" tIns="0">
            <a:spAutoFit/>
          </a:bodyPr>
          <a:lstStyle/>
          <a:p>
            <a:pPr indent="0" lvl="0" marL="0" rtl="0" algn="l">
              <a:lnSpc>
                <a:spcPct val="110000"/>
              </a:lnSpc>
              <a:spcBef>
                <a:spcPts val="0"/>
              </a:spcBef>
              <a:spcAft>
                <a:spcPts val="800"/>
              </a:spcAft>
              <a:buNone/>
            </a:pPr>
            <a:r>
              <a:rPr lang="en" sz="1100">
                <a:latin typeface="Google Sans"/>
                <a:ea typeface="Google Sans"/>
                <a:cs typeface="Google Sans"/>
                <a:sym typeface="Google Sans"/>
              </a:rPr>
              <a:t>of IT leaders agree </a:t>
            </a:r>
            <a:br>
              <a:rPr lang="en" sz="1100">
                <a:latin typeface="Google Sans"/>
                <a:ea typeface="Google Sans"/>
                <a:cs typeface="Google Sans"/>
                <a:sym typeface="Google Sans"/>
              </a:rPr>
            </a:br>
            <a:r>
              <a:rPr lang="en" sz="1100">
                <a:latin typeface="Google Sans"/>
                <a:ea typeface="Google Sans"/>
                <a:cs typeface="Google Sans"/>
                <a:sym typeface="Google Sans"/>
              </a:rPr>
              <a:t>the future of end user computing is web-based</a:t>
            </a:r>
            <a:r>
              <a:rPr baseline="30000" lang="en" sz="1100">
                <a:latin typeface="Google Sans"/>
                <a:ea typeface="Google Sans"/>
                <a:cs typeface="Google Sans"/>
                <a:sym typeface="Google Sans"/>
              </a:rPr>
              <a:t>1</a:t>
            </a:r>
            <a:endParaRPr baseline="30000" sz="1100">
              <a:latin typeface="Google Sans"/>
              <a:ea typeface="Google Sans"/>
              <a:cs typeface="Google Sans"/>
              <a:sym typeface="Google Sans"/>
            </a:endParaRPr>
          </a:p>
        </p:txBody>
      </p:sp>
      <p:sp>
        <p:nvSpPr>
          <p:cNvPr id="47" name="Google Shape;47;p8"/>
          <p:cNvSpPr/>
          <p:nvPr/>
        </p:nvSpPr>
        <p:spPr>
          <a:xfrm>
            <a:off x="4118788" y="6712486"/>
            <a:ext cx="1106400" cy="1106400"/>
          </a:xfrm>
          <a:prstGeom prst="ellipse">
            <a:avLst/>
          </a:prstGeom>
          <a:solidFill>
            <a:srgbClr val="FFFFFF"/>
          </a:solidFill>
          <a:ln>
            <a:noFill/>
          </a:ln>
        </p:spPr>
        <p:txBody>
          <a:bodyPr anchorCtr="0" anchor="ctr" bIns="82700" lIns="82700" spcFirstLastPara="1" rIns="82700" wrap="square" tIns="82700">
            <a:noAutofit/>
          </a:bodyPr>
          <a:lstStyle/>
          <a:p>
            <a:pPr indent="0" lvl="0" marL="0" rtl="0" algn="ctr">
              <a:spcBef>
                <a:spcPts val="0"/>
              </a:spcBef>
              <a:spcAft>
                <a:spcPts val="0"/>
              </a:spcAft>
              <a:buNone/>
            </a:pPr>
            <a:r>
              <a:t/>
            </a:r>
            <a:endParaRPr sz="1266">
              <a:latin typeface="Google Sans"/>
              <a:ea typeface="Google Sans"/>
              <a:cs typeface="Google Sans"/>
              <a:sym typeface="Google Sans"/>
            </a:endParaRPr>
          </a:p>
        </p:txBody>
      </p:sp>
      <p:sp>
        <p:nvSpPr>
          <p:cNvPr id="48" name="Google Shape;48;p8"/>
          <p:cNvSpPr/>
          <p:nvPr/>
        </p:nvSpPr>
        <p:spPr>
          <a:xfrm>
            <a:off x="4118788" y="6712486"/>
            <a:ext cx="1106400" cy="1106400"/>
          </a:xfrm>
          <a:prstGeom prst="pie">
            <a:avLst>
              <a:gd fmla="val 16228957" name="adj1"/>
              <a:gd fmla="val 5413080" name="adj2"/>
            </a:avLst>
          </a:prstGeom>
          <a:gradFill>
            <a:gsLst>
              <a:gs pos="0">
                <a:srgbClr val="E8F0FE"/>
              </a:gs>
              <a:gs pos="100000">
                <a:schemeClr val="accent1"/>
              </a:gs>
            </a:gsLst>
            <a:path path="circle">
              <a:fillToRect b="50%" l="50%" r="50%" t="50%"/>
            </a:path>
            <a:tileRect/>
          </a:gradFill>
          <a:ln>
            <a:noFill/>
          </a:ln>
        </p:spPr>
        <p:txBody>
          <a:bodyPr anchorCtr="0" anchor="ctr" bIns="82700" lIns="82700" spcFirstLastPara="1" rIns="0" wrap="square" tIns="82700">
            <a:noAutofit/>
          </a:bodyPr>
          <a:lstStyle/>
          <a:p>
            <a:pPr indent="0" lvl="0" marL="0" rtl="0" algn="ctr">
              <a:spcBef>
                <a:spcPts val="0"/>
              </a:spcBef>
              <a:spcAft>
                <a:spcPts val="0"/>
              </a:spcAft>
              <a:buNone/>
            </a:pPr>
            <a:r>
              <a:t/>
            </a:r>
            <a:endParaRPr sz="1266">
              <a:latin typeface="Google Sans"/>
              <a:ea typeface="Google Sans"/>
              <a:cs typeface="Google Sans"/>
              <a:sym typeface="Google Sans"/>
            </a:endParaRPr>
          </a:p>
        </p:txBody>
      </p:sp>
      <p:sp>
        <p:nvSpPr>
          <p:cNvPr id="49" name="Google Shape;49;p8"/>
          <p:cNvSpPr txBox="1"/>
          <p:nvPr/>
        </p:nvSpPr>
        <p:spPr>
          <a:xfrm>
            <a:off x="5225200" y="7087936"/>
            <a:ext cx="1903800" cy="355500"/>
          </a:xfrm>
          <a:prstGeom prst="rect">
            <a:avLst/>
          </a:prstGeom>
          <a:noFill/>
          <a:ln>
            <a:noFill/>
          </a:ln>
        </p:spPr>
        <p:txBody>
          <a:bodyPr anchorCtr="0" anchor="t" bIns="0" lIns="182875" spcFirstLastPara="1" rIns="0" wrap="square" tIns="0">
            <a:spAutoFit/>
          </a:bodyPr>
          <a:lstStyle/>
          <a:p>
            <a:pPr indent="0" lvl="0" marL="0" rtl="0" algn="l">
              <a:lnSpc>
                <a:spcPct val="110000"/>
              </a:lnSpc>
              <a:spcBef>
                <a:spcPts val="0"/>
              </a:spcBef>
              <a:spcAft>
                <a:spcPts val="800"/>
              </a:spcAft>
              <a:buNone/>
            </a:pPr>
            <a:r>
              <a:rPr lang="en" sz="1100">
                <a:latin typeface="Google Sans"/>
                <a:ea typeface="Google Sans"/>
                <a:cs typeface="Google Sans"/>
                <a:sym typeface="Google Sans"/>
              </a:rPr>
              <a:t>of the enterprise app stack is still client-based</a:t>
            </a:r>
            <a:r>
              <a:rPr baseline="30000" lang="en" sz="1100">
                <a:latin typeface="Google Sans"/>
                <a:ea typeface="Google Sans"/>
                <a:cs typeface="Google Sans"/>
                <a:sym typeface="Google Sans"/>
              </a:rPr>
              <a:t>1</a:t>
            </a:r>
            <a:endParaRPr baseline="30000" sz="1100">
              <a:latin typeface="Google Sans"/>
              <a:ea typeface="Google Sans"/>
              <a:cs typeface="Google Sans"/>
              <a:sym typeface="Google Sans"/>
            </a:endParaRPr>
          </a:p>
        </p:txBody>
      </p:sp>
      <p:sp>
        <p:nvSpPr>
          <p:cNvPr id="50" name="Google Shape;50;p8"/>
          <p:cNvSpPr txBox="1"/>
          <p:nvPr/>
        </p:nvSpPr>
        <p:spPr>
          <a:xfrm>
            <a:off x="4118800" y="8194887"/>
            <a:ext cx="3153900" cy="7281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800"/>
              </a:spcAft>
              <a:buNone/>
            </a:pPr>
            <a:r>
              <a:rPr lang="en" sz="1100">
                <a:latin typeface="Google Sans"/>
                <a:ea typeface="Google Sans"/>
                <a:cs typeface="Google Sans"/>
                <a:sym typeface="Google Sans"/>
              </a:rPr>
              <a:t>While IT departments almost unanimously </a:t>
            </a:r>
            <a:br>
              <a:rPr lang="en" sz="1100">
                <a:latin typeface="Google Sans"/>
                <a:ea typeface="Google Sans"/>
                <a:cs typeface="Google Sans"/>
                <a:sym typeface="Google Sans"/>
              </a:rPr>
            </a:br>
            <a:r>
              <a:rPr lang="en" sz="1100">
                <a:latin typeface="Google Sans"/>
                <a:ea typeface="Google Sans"/>
                <a:cs typeface="Google Sans"/>
                <a:sym typeface="Google Sans"/>
              </a:rPr>
              <a:t>believe the future of end user computing </a:t>
            </a:r>
            <a:br>
              <a:rPr lang="en" sz="1100">
                <a:latin typeface="Google Sans"/>
                <a:ea typeface="Google Sans"/>
                <a:cs typeface="Google Sans"/>
                <a:sym typeface="Google Sans"/>
              </a:rPr>
            </a:br>
            <a:r>
              <a:rPr lang="en" sz="1100">
                <a:latin typeface="Google Sans"/>
                <a:ea typeface="Google Sans"/>
                <a:cs typeface="Google Sans"/>
                <a:sym typeface="Google Sans"/>
              </a:rPr>
              <a:t>at their organization is web-based, half of their applications still remain client-based today.</a:t>
            </a:r>
            <a:r>
              <a:rPr baseline="30000" lang="en" sz="1100">
                <a:latin typeface="Google Sans"/>
                <a:ea typeface="Google Sans"/>
                <a:cs typeface="Google Sans"/>
                <a:sym typeface="Google Sans"/>
              </a:rPr>
              <a:t>1</a:t>
            </a:r>
            <a:endParaRPr baseline="30000" sz="1100">
              <a:latin typeface="Google Sans"/>
              <a:ea typeface="Google Sans"/>
              <a:cs typeface="Google Sans"/>
              <a:sym typeface="Google Sans"/>
            </a:endParaRPr>
          </a:p>
        </p:txBody>
      </p:sp>
      <p:sp>
        <p:nvSpPr>
          <p:cNvPr id="51" name="Google Shape;51;p8"/>
          <p:cNvSpPr txBox="1"/>
          <p:nvPr/>
        </p:nvSpPr>
        <p:spPr>
          <a:xfrm>
            <a:off x="4118800" y="9462217"/>
            <a:ext cx="3153900" cy="2262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800"/>
              </a:spcAft>
              <a:buNone/>
            </a:pPr>
            <a:r>
              <a:rPr baseline="30000" lang="en" sz="700">
                <a:solidFill>
                  <a:srgbClr val="80868B"/>
                </a:solidFill>
                <a:latin typeface="Google Sans"/>
                <a:ea typeface="Google Sans"/>
                <a:cs typeface="Google Sans"/>
                <a:sym typeface="Google Sans"/>
              </a:rPr>
              <a:t>1</a:t>
            </a:r>
            <a:r>
              <a:rPr lang="en" sz="700">
                <a:solidFill>
                  <a:srgbClr val="80868B"/>
                </a:solidFill>
                <a:latin typeface="Google Sans"/>
                <a:ea typeface="Google Sans"/>
                <a:cs typeface="Google Sans"/>
                <a:sym typeface="Google Sans"/>
              </a:rPr>
              <a:t> Forrester Consulting: A commissioned study conducted by Forrester Consulting on behalf of Google, Deliver a Next-Generation Endpoint, 2024</a:t>
            </a:r>
            <a:endParaRPr baseline="30000" sz="700">
              <a:solidFill>
                <a:srgbClr val="80868B"/>
              </a:solidFill>
              <a:latin typeface="Google Sans"/>
              <a:ea typeface="Google Sans"/>
              <a:cs typeface="Google Sans"/>
              <a:sym typeface="Google Sans"/>
            </a:endParaRPr>
          </a:p>
        </p:txBody>
      </p:sp>
      <p:sp>
        <p:nvSpPr>
          <p:cNvPr id="52" name="Google Shape;52;p8"/>
          <p:cNvSpPr txBox="1"/>
          <p:nvPr/>
        </p:nvSpPr>
        <p:spPr>
          <a:xfrm>
            <a:off x="540125" y="7087630"/>
            <a:ext cx="3132000" cy="2727600"/>
          </a:xfrm>
          <a:prstGeom prst="rect">
            <a:avLst/>
          </a:prstGeom>
          <a:noFill/>
          <a:ln>
            <a:noFill/>
          </a:ln>
        </p:spPr>
        <p:txBody>
          <a:bodyPr anchorCtr="0" anchor="t" bIns="91425" lIns="0" spcFirstLastPara="1" rIns="91425" wrap="square" tIns="91425">
            <a:spAutoFit/>
          </a:bodyPr>
          <a:lstStyle/>
          <a:p>
            <a:pPr indent="0" lvl="0" marL="0" rtl="0" algn="l">
              <a:lnSpc>
                <a:spcPct val="110000"/>
              </a:lnSpc>
              <a:spcBef>
                <a:spcPts val="0"/>
              </a:spcBef>
              <a:spcAft>
                <a:spcPts val="0"/>
              </a:spcAft>
              <a:buNone/>
            </a:pPr>
            <a:r>
              <a:rPr lang="en" sz="1200">
                <a:solidFill>
                  <a:srgbClr val="4285F4"/>
                </a:solidFill>
                <a:latin typeface="Google Sans Medium"/>
                <a:ea typeface="Google Sans Medium"/>
                <a:cs typeface="Google Sans Medium"/>
                <a:sym typeface="Google Sans Medium"/>
              </a:rPr>
              <a:t>With Cameyo by Google, our employees get web-based access to the same desktop version of the software that they’re used to with absolutely nothing new to learn, so it’s a seamless user experience. Also, Cameyo dramatically simplifies both the initial deployment and the ongoing management of applications. We’ve experienced at least an 80% reduction in time required for installation and ongoing maintenance.” </a:t>
            </a:r>
            <a:endParaRPr sz="1200">
              <a:solidFill>
                <a:srgbClr val="4285F4"/>
              </a:solidFill>
              <a:latin typeface="Google Sans Medium"/>
              <a:ea typeface="Google Sans Medium"/>
              <a:cs typeface="Google Sans Medium"/>
              <a:sym typeface="Google Sans Medium"/>
            </a:endParaRPr>
          </a:p>
          <a:p>
            <a:pPr indent="0" lvl="0" marL="0" rtl="0" algn="l">
              <a:lnSpc>
                <a:spcPct val="100000"/>
              </a:lnSpc>
              <a:spcBef>
                <a:spcPts val="0"/>
              </a:spcBef>
              <a:spcAft>
                <a:spcPts val="0"/>
              </a:spcAft>
              <a:buNone/>
            </a:pPr>
            <a:r>
              <a:t/>
            </a:r>
            <a:endParaRPr sz="1000">
              <a:latin typeface="Google Sans"/>
              <a:ea typeface="Google Sans"/>
              <a:cs typeface="Google Sans"/>
              <a:sym typeface="Google Sans"/>
            </a:endParaRPr>
          </a:p>
          <a:p>
            <a:pPr indent="0" lvl="0" marL="0" rtl="0" algn="l">
              <a:lnSpc>
                <a:spcPct val="100000"/>
              </a:lnSpc>
              <a:spcBef>
                <a:spcPts val="0"/>
              </a:spcBef>
              <a:spcAft>
                <a:spcPts val="0"/>
              </a:spcAft>
              <a:buNone/>
            </a:pPr>
            <a:r>
              <a:rPr lang="en" sz="1000">
                <a:latin typeface="Google Sans Medium"/>
                <a:ea typeface="Google Sans Medium"/>
                <a:cs typeface="Google Sans Medium"/>
                <a:sym typeface="Google Sans Medium"/>
              </a:rPr>
              <a:t>Christian Ahlin,</a:t>
            </a:r>
            <a:r>
              <a:rPr lang="en" sz="1000">
                <a:latin typeface="Google Sans"/>
                <a:ea typeface="Google Sans"/>
                <a:cs typeface="Google Sans"/>
                <a:sym typeface="Google Sans"/>
              </a:rPr>
              <a:t> Group Head of IT at Nordward</a:t>
            </a:r>
            <a:endParaRPr sz="1000">
              <a:latin typeface="Google Sans"/>
              <a:ea typeface="Google Sans"/>
              <a:cs typeface="Google Sans"/>
              <a:sym typeface="Google Sans"/>
            </a:endParaRPr>
          </a:p>
        </p:txBody>
      </p:sp>
      <p:sp>
        <p:nvSpPr>
          <p:cNvPr id="53" name="Google Shape;53;p8"/>
          <p:cNvSpPr txBox="1"/>
          <p:nvPr/>
        </p:nvSpPr>
        <p:spPr>
          <a:xfrm>
            <a:off x="514606" y="10326698"/>
            <a:ext cx="3035700" cy="1410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 sz="700">
                <a:solidFill>
                  <a:srgbClr val="75787B"/>
                </a:solidFill>
                <a:latin typeface="Google Sans Text"/>
                <a:ea typeface="Google Sans Text"/>
                <a:cs typeface="Google Sans Text"/>
                <a:sym typeface="Google Sans Text"/>
              </a:rPr>
              <a:t>© 2025 Google LLC 1600 Amphitheatre Parkway, Mountain View, CA 94043.</a:t>
            </a:r>
            <a:endParaRPr sz="700">
              <a:solidFill>
                <a:srgbClr val="75787B"/>
              </a:solidFill>
              <a:latin typeface="Google Sans Text"/>
              <a:ea typeface="Google Sans Text"/>
              <a:cs typeface="Google Sans Text"/>
              <a:sym typeface="Google Sans Text"/>
            </a:endParaRPr>
          </a:p>
          <a:p>
            <a:pPr indent="0" lvl="0" marL="0" rtl="0" algn="r">
              <a:spcBef>
                <a:spcPts val="0"/>
              </a:spcBef>
              <a:spcAft>
                <a:spcPts val="0"/>
              </a:spcAft>
              <a:buNone/>
            </a:pPr>
            <a:r>
              <a:t/>
            </a:r>
            <a:endParaRPr sz="700">
              <a:solidFill>
                <a:srgbClr val="75787B"/>
              </a:solidFill>
              <a:latin typeface="Google Sans Text"/>
              <a:ea typeface="Google Sans Text"/>
              <a:cs typeface="Google Sans Text"/>
              <a:sym typeface="Google Sans Text"/>
            </a:endParaRPr>
          </a:p>
        </p:txBody>
      </p:sp>
      <p:grpSp>
        <p:nvGrpSpPr>
          <p:cNvPr id="54" name="Google Shape;54;p8"/>
          <p:cNvGrpSpPr/>
          <p:nvPr/>
        </p:nvGrpSpPr>
        <p:grpSpPr>
          <a:xfrm rot="10800000">
            <a:off x="565570" y="6722313"/>
            <a:ext cx="390272" cy="281549"/>
            <a:chOff x="6267743" y="288792"/>
            <a:chExt cx="619382" cy="446974"/>
          </a:xfrm>
        </p:grpSpPr>
        <p:sp>
          <p:nvSpPr>
            <p:cNvPr id="55" name="Google Shape;55;p8"/>
            <p:cNvSpPr/>
            <p:nvPr/>
          </p:nvSpPr>
          <p:spPr>
            <a:xfrm rot="10800000">
              <a:off x="6267743" y="288792"/>
              <a:ext cx="273204" cy="446974"/>
            </a:xfrm>
            <a:custGeom>
              <a:rect b="b" l="l" r="r" t="t"/>
              <a:pathLst>
                <a:path extrusionOk="0" h="127981" w="78226">
                  <a:moveTo>
                    <a:pt x="51937" y="0"/>
                  </a:moveTo>
                  <a:lnTo>
                    <a:pt x="50600" y="1890"/>
                  </a:lnTo>
                  <a:lnTo>
                    <a:pt x="38793" y="19222"/>
                  </a:lnTo>
                  <a:lnTo>
                    <a:pt x="22610" y="43155"/>
                  </a:lnTo>
                  <a:lnTo>
                    <a:pt x="9277" y="62987"/>
                  </a:lnTo>
                  <a:lnTo>
                    <a:pt x="6529" y="67189"/>
                  </a:lnTo>
                  <a:lnTo>
                    <a:pt x="6558" y="67189"/>
                  </a:lnTo>
                  <a:lnTo>
                    <a:pt x="5787" y="68352"/>
                  </a:lnTo>
                  <a:lnTo>
                    <a:pt x="4406" y="70781"/>
                  </a:lnTo>
                  <a:lnTo>
                    <a:pt x="3185" y="73325"/>
                  </a:lnTo>
                  <a:lnTo>
                    <a:pt x="2152" y="75971"/>
                  </a:lnTo>
                  <a:lnTo>
                    <a:pt x="1309" y="78705"/>
                  </a:lnTo>
                  <a:lnTo>
                    <a:pt x="669" y="81511"/>
                  </a:lnTo>
                  <a:lnTo>
                    <a:pt x="233" y="84405"/>
                  </a:lnTo>
                  <a:lnTo>
                    <a:pt x="15" y="87356"/>
                  </a:lnTo>
                  <a:lnTo>
                    <a:pt x="1" y="88868"/>
                  </a:lnTo>
                  <a:lnTo>
                    <a:pt x="1" y="89872"/>
                  </a:lnTo>
                  <a:lnTo>
                    <a:pt x="102" y="91878"/>
                  </a:lnTo>
                  <a:lnTo>
                    <a:pt x="306" y="93841"/>
                  </a:lnTo>
                  <a:lnTo>
                    <a:pt x="597" y="95789"/>
                  </a:lnTo>
                  <a:lnTo>
                    <a:pt x="989" y="97694"/>
                  </a:lnTo>
                  <a:lnTo>
                    <a:pt x="1469" y="99570"/>
                  </a:lnTo>
                  <a:lnTo>
                    <a:pt x="2051" y="101402"/>
                  </a:lnTo>
                  <a:lnTo>
                    <a:pt x="2705" y="103205"/>
                  </a:lnTo>
                  <a:lnTo>
                    <a:pt x="3447" y="104964"/>
                  </a:lnTo>
                  <a:lnTo>
                    <a:pt x="4275" y="106665"/>
                  </a:lnTo>
                  <a:lnTo>
                    <a:pt x="5177" y="108337"/>
                  </a:lnTo>
                  <a:lnTo>
                    <a:pt x="6151" y="109937"/>
                  </a:lnTo>
                  <a:lnTo>
                    <a:pt x="7212" y="111507"/>
                  </a:lnTo>
                  <a:lnTo>
                    <a:pt x="8332" y="113005"/>
                  </a:lnTo>
                  <a:lnTo>
                    <a:pt x="9524" y="114459"/>
                  </a:lnTo>
                  <a:lnTo>
                    <a:pt x="10789" y="115855"/>
                  </a:lnTo>
                  <a:lnTo>
                    <a:pt x="12127" y="117178"/>
                  </a:lnTo>
                  <a:lnTo>
                    <a:pt x="13508" y="118443"/>
                  </a:lnTo>
                  <a:lnTo>
                    <a:pt x="14962" y="119635"/>
                  </a:lnTo>
                  <a:lnTo>
                    <a:pt x="16460" y="120755"/>
                  </a:lnTo>
                  <a:lnTo>
                    <a:pt x="18030" y="121816"/>
                  </a:lnTo>
                  <a:lnTo>
                    <a:pt x="19644" y="122790"/>
                  </a:lnTo>
                  <a:lnTo>
                    <a:pt x="21302" y="123706"/>
                  </a:lnTo>
                  <a:lnTo>
                    <a:pt x="23017" y="124520"/>
                  </a:lnTo>
                  <a:lnTo>
                    <a:pt x="24762" y="125262"/>
                  </a:lnTo>
                  <a:lnTo>
                    <a:pt x="26565" y="125931"/>
                  </a:lnTo>
                  <a:lnTo>
                    <a:pt x="28397" y="126498"/>
                  </a:lnTo>
                  <a:lnTo>
                    <a:pt x="30273" y="126978"/>
                  </a:lnTo>
                  <a:lnTo>
                    <a:pt x="32178" y="127370"/>
                  </a:lnTo>
                  <a:lnTo>
                    <a:pt x="34126" y="127661"/>
                  </a:lnTo>
                  <a:lnTo>
                    <a:pt x="36103" y="127865"/>
                  </a:lnTo>
                  <a:lnTo>
                    <a:pt x="38095" y="127966"/>
                  </a:lnTo>
                  <a:lnTo>
                    <a:pt x="39113" y="127981"/>
                  </a:lnTo>
                  <a:lnTo>
                    <a:pt x="40116" y="127966"/>
                  </a:lnTo>
                  <a:lnTo>
                    <a:pt x="42108" y="127865"/>
                  </a:lnTo>
                  <a:lnTo>
                    <a:pt x="44086" y="127661"/>
                  </a:lnTo>
                  <a:lnTo>
                    <a:pt x="46034" y="127370"/>
                  </a:lnTo>
                  <a:lnTo>
                    <a:pt x="47939" y="126978"/>
                  </a:lnTo>
                  <a:lnTo>
                    <a:pt x="49814" y="126498"/>
                  </a:lnTo>
                  <a:lnTo>
                    <a:pt x="51647" y="125931"/>
                  </a:lnTo>
                  <a:lnTo>
                    <a:pt x="53449" y="125262"/>
                  </a:lnTo>
                  <a:lnTo>
                    <a:pt x="55194" y="124520"/>
                  </a:lnTo>
                  <a:lnTo>
                    <a:pt x="56910" y="123706"/>
                  </a:lnTo>
                  <a:lnTo>
                    <a:pt x="58568" y="122790"/>
                  </a:lnTo>
                  <a:lnTo>
                    <a:pt x="60181" y="121816"/>
                  </a:lnTo>
                  <a:lnTo>
                    <a:pt x="61752" y="120755"/>
                  </a:lnTo>
                  <a:lnTo>
                    <a:pt x="63249" y="119635"/>
                  </a:lnTo>
                  <a:lnTo>
                    <a:pt x="64703" y="118443"/>
                  </a:lnTo>
                  <a:lnTo>
                    <a:pt x="66085" y="117178"/>
                  </a:lnTo>
                  <a:lnTo>
                    <a:pt x="67422" y="115855"/>
                  </a:lnTo>
                  <a:lnTo>
                    <a:pt x="68687" y="114459"/>
                  </a:lnTo>
                  <a:lnTo>
                    <a:pt x="69880" y="113005"/>
                  </a:lnTo>
                  <a:lnTo>
                    <a:pt x="70999" y="111507"/>
                  </a:lnTo>
                  <a:lnTo>
                    <a:pt x="72061" y="109937"/>
                  </a:lnTo>
                  <a:lnTo>
                    <a:pt x="73035" y="108337"/>
                  </a:lnTo>
                  <a:lnTo>
                    <a:pt x="73936" y="106665"/>
                  </a:lnTo>
                  <a:lnTo>
                    <a:pt x="74765" y="104964"/>
                  </a:lnTo>
                  <a:lnTo>
                    <a:pt x="75507" y="103205"/>
                  </a:lnTo>
                  <a:lnTo>
                    <a:pt x="76161" y="101402"/>
                  </a:lnTo>
                  <a:lnTo>
                    <a:pt x="76743" y="99570"/>
                  </a:lnTo>
                  <a:lnTo>
                    <a:pt x="77222" y="97694"/>
                  </a:lnTo>
                  <a:lnTo>
                    <a:pt x="77615" y="95789"/>
                  </a:lnTo>
                  <a:lnTo>
                    <a:pt x="77906" y="93841"/>
                  </a:lnTo>
                  <a:lnTo>
                    <a:pt x="78109" y="91878"/>
                  </a:lnTo>
                  <a:lnTo>
                    <a:pt x="78211" y="89872"/>
                  </a:lnTo>
                  <a:lnTo>
                    <a:pt x="78226" y="88868"/>
                  </a:lnTo>
                  <a:lnTo>
                    <a:pt x="78197" y="87284"/>
                  </a:lnTo>
                  <a:lnTo>
                    <a:pt x="77949" y="84201"/>
                  </a:lnTo>
                  <a:lnTo>
                    <a:pt x="77470" y="81177"/>
                  </a:lnTo>
                  <a:lnTo>
                    <a:pt x="76772" y="78225"/>
                  </a:lnTo>
                  <a:lnTo>
                    <a:pt x="75841" y="75375"/>
                  </a:lnTo>
                  <a:lnTo>
                    <a:pt x="74707" y="72627"/>
                  </a:lnTo>
                  <a:lnTo>
                    <a:pt x="73384" y="69981"/>
                  </a:lnTo>
                  <a:lnTo>
                    <a:pt x="71857" y="67466"/>
                  </a:lnTo>
                  <a:lnTo>
                    <a:pt x="70156" y="65066"/>
                  </a:lnTo>
                  <a:lnTo>
                    <a:pt x="68295" y="62813"/>
                  </a:lnTo>
                  <a:lnTo>
                    <a:pt x="66259" y="60704"/>
                  </a:lnTo>
                  <a:lnTo>
                    <a:pt x="64078" y="58756"/>
                  </a:lnTo>
                  <a:lnTo>
                    <a:pt x="61752" y="56968"/>
                  </a:lnTo>
                  <a:lnTo>
                    <a:pt x="59295" y="55354"/>
                  </a:lnTo>
                  <a:lnTo>
                    <a:pt x="56721" y="53914"/>
                  </a:lnTo>
                  <a:lnTo>
                    <a:pt x="54017" y="52678"/>
                  </a:lnTo>
                  <a:lnTo>
                    <a:pt x="52635" y="52155"/>
                  </a:lnTo>
                  <a:lnTo>
                    <a:pt x="65430" y="34809"/>
                  </a:lnTo>
                  <a:lnTo>
                    <a:pt x="78182" y="17564"/>
                  </a:lnTo>
                  <a:lnTo>
                    <a:pt x="65561" y="9117"/>
                  </a:lnTo>
                  <a:lnTo>
                    <a:pt x="51937" y="0"/>
                  </a:lnTo>
                  <a:close/>
                </a:path>
              </a:pathLst>
            </a:custGeom>
            <a:solidFill>
              <a:srgbClr val="4285F4"/>
            </a:solidFill>
            <a:ln>
              <a:noFill/>
            </a:ln>
          </p:spPr>
          <p:txBody>
            <a:bodyPr anchorCtr="0" anchor="ctr" bIns="57625" lIns="57625" spcFirstLastPara="1" rIns="57625" wrap="square" tIns="57625">
              <a:noAutofit/>
            </a:bodyPr>
            <a:lstStyle/>
            <a:p>
              <a:pPr indent="0" lvl="0" marL="0" rtl="0" algn="l">
                <a:spcBef>
                  <a:spcPts val="0"/>
                </a:spcBef>
                <a:spcAft>
                  <a:spcPts val="0"/>
                </a:spcAft>
                <a:buNone/>
              </a:pPr>
              <a:r>
                <a:t/>
              </a:r>
              <a:endParaRPr/>
            </a:p>
          </p:txBody>
        </p:sp>
        <p:sp>
          <p:nvSpPr>
            <p:cNvPr id="56" name="Google Shape;56;p8"/>
            <p:cNvSpPr/>
            <p:nvPr/>
          </p:nvSpPr>
          <p:spPr>
            <a:xfrm rot="10800000">
              <a:off x="6613921" y="288792"/>
              <a:ext cx="273204" cy="446974"/>
            </a:xfrm>
            <a:custGeom>
              <a:rect b="b" l="l" r="r" t="t"/>
              <a:pathLst>
                <a:path extrusionOk="0" h="127981" w="78226">
                  <a:moveTo>
                    <a:pt x="51937" y="0"/>
                  </a:moveTo>
                  <a:lnTo>
                    <a:pt x="50600" y="1890"/>
                  </a:lnTo>
                  <a:lnTo>
                    <a:pt x="38793" y="19222"/>
                  </a:lnTo>
                  <a:lnTo>
                    <a:pt x="22610" y="43155"/>
                  </a:lnTo>
                  <a:lnTo>
                    <a:pt x="9277" y="62987"/>
                  </a:lnTo>
                  <a:lnTo>
                    <a:pt x="6544" y="67189"/>
                  </a:lnTo>
                  <a:lnTo>
                    <a:pt x="6558" y="67189"/>
                  </a:lnTo>
                  <a:lnTo>
                    <a:pt x="5788" y="68352"/>
                  </a:lnTo>
                  <a:lnTo>
                    <a:pt x="4406" y="70781"/>
                  </a:lnTo>
                  <a:lnTo>
                    <a:pt x="3185" y="73325"/>
                  </a:lnTo>
                  <a:lnTo>
                    <a:pt x="2153" y="75971"/>
                  </a:lnTo>
                  <a:lnTo>
                    <a:pt x="1309" y="78705"/>
                  </a:lnTo>
                  <a:lnTo>
                    <a:pt x="670" y="81511"/>
                  </a:lnTo>
                  <a:lnTo>
                    <a:pt x="233" y="84405"/>
                  </a:lnTo>
                  <a:lnTo>
                    <a:pt x="15" y="87356"/>
                  </a:lnTo>
                  <a:lnTo>
                    <a:pt x="1" y="88868"/>
                  </a:lnTo>
                  <a:lnTo>
                    <a:pt x="1" y="89872"/>
                  </a:lnTo>
                  <a:lnTo>
                    <a:pt x="102" y="91878"/>
                  </a:lnTo>
                  <a:lnTo>
                    <a:pt x="306" y="93841"/>
                  </a:lnTo>
                  <a:lnTo>
                    <a:pt x="597" y="95789"/>
                  </a:lnTo>
                  <a:lnTo>
                    <a:pt x="989" y="97694"/>
                  </a:lnTo>
                  <a:lnTo>
                    <a:pt x="1469" y="99570"/>
                  </a:lnTo>
                  <a:lnTo>
                    <a:pt x="2051" y="101402"/>
                  </a:lnTo>
                  <a:lnTo>
                    <a:pt x="2705" y="103205"/>
                  </a:lnTo>
                  <a:lnTo>
                    <a:pt x="3447" y="104964"/>
                  </a:lnTo>
                  <a:lnTo>
                    <a:pt x="4275" y="106665"/>
                  </a:lnTo>
                  <a:lnTo>
                    <a:pt x="5177" y="108337"/>
                  </a:lnTo>
                  <a:lnTo>
                    <a:pt x="6151" y="109937"/>
                  </a:lnTo>
                  <a:lnTo>
                    <a:pt x="7213" y="111507"/>
                  </a:lnTo>
                  <a:lnTo>
                    <a:pt x="8332" y="113005"/>
                  </a:lnTo>
                  <a:lnTo>
                    <a:pt x="9524" y="114459"/>
                  </a:lnTo>
                  <a:lnTo>
                    <a:pt x="10789" y="115855"/>
                  </a:lnTo>
                  <a:lnTo>
                    <a:pt x="12127" y="117178"/>
                  </a:lnTo>
                  <a:lnTo>
                    <a:pt x="13508" y="118443"/>
                  </a:lnTo>
                  <a:lnTo>
                    <a:pt x="14962" y="119635"/>
                  </a:lnTo>
                  <a:lnTo>
                    <a:pt x="16460" y="120755"/>
                  </a:lnTo>
                  <a:lnTo>
                    <a:pt x="18030" y="121816"/>
                  </a:lnTo>
                  <a:lnTo>
                    <a:pt x="19644" y="122790"/>
                  </a:lnTo>
                  <a:lnTo>
                    <a:pt x="21302" y="123706"/>
                  </a:lnTo>
                  <a:lnTo>
                    <a:pt x="23017" y="124520"/>
                  </a:lnTo>
                  <a:lnTo>
                    <a:pt x="24762" y="125262"/>
                  </a:lnTo>
                  <a:lnTo>
                    <a:pt x="26565" y="125931"/>
                  </a:lnTo>
                  <a:lnTo>
                    <a:pt x="28397" y="126498"/>
                  </a:lnTo>
                  <a:lnTo>
                    <a:pt x="30273" y="126978"/>
                  </a:lnTo>
                  <a:lnTo>
                    <a:pt x="32178" y="127370"/>
                  </a:lnTo>
                  <a:lnTo>
                    <a:pt x="34126" y="127661"/>
                  </a:lnTo>
                  <a:lnTo>
                    <a:pt x="36103" y="127865"/>
                  </a:lnTo>
                  <a:lnTo>
                    <a:pt x="38095" y="127966"/>
                  </a:lnTo>
                  <a:lnTo>
                    <a:pt x="39113" y="127981"/>
                  </a:lnTo>
                  <a:lnTo>
                    <a:pt x="40116" y="127966"/>
                  </a:lnTo>
                  <a:lnTo>
                    <a:pt x="42108" y="127865"/>
                  </a:lnTo>
                  <a:lnTo>
                    <a:pt x="44086" y="127661"/>
                  </a:lnTo>
                  <a:lnTo>
                    <a:pt x="46034" y="127370"/>
                  </a:lnTo>
                  <a:lnTo>
                    <a:pt x="47939" y="126978"/>
                  </a:lnTo>
                  <a:lnTo>
                    <a:pt x="49815" y="126498"/>
                  </a:lnTo>
                  <a:lnTo>
                    <a:pt x="51647" y="125931"/>
                  </a:lnTo>
                  <a:lnTo>
                    <a:pt x="53450" y="125262"/>
                  </a:lnTo>
                  <a:lnTo>
                    <a:pt x="55194" y="124520"/>
                  </a:lnTo>
                  <a:lnTo>
                    <a:pt x="56910" y="123706"/>
                  </a:lnTo>
                  <a:lnTo>
                    <a:pt x="58568" y="122790"/>
                  </a:lnTo>
                  <a:lnTo>
                    <a:pt x="60182" y="121816"/>
                  </a:lnTo>
                  <a:lnTo>
                    <a:pt x="61752" y="120755"/>
                  </a:lnTo>
                  <a:lnTo>
                    <a:pt x="63250" y="119635"/>
                  </a:lnTo>
                  <a:lnTo>
                    <a:pt x="64704" y="118443"/>
                  </a:lnTo>
                  <a:lnTo>
                    <a:pt x="66085" y="117178"/>
                  </a:lnTo>
                  <a:lnTo>
                    <a:pt x="67423" y="115855"/>
                  </a:lnTo>
                  <a:lnTo>
                    <a:pt x="68687" y="114459"/>
                  </a:lnTo>
                  <a:lnTo>
                    <a:pt x="69880" y="113005"/>
                  </a:lnTo>
                  <a:lnTo>
                    <a:pt x="70999" y="111507"/>
                  </a:lnTo>
                  <a:lnTo>
                    <a:pt x="72061" y="109937"/>
                  </a:lnTo>
                  <a:lnTo>
                    <a:pt x="73035" y="108337"/>
                  </a:lnTo>
                  <a:lnTo>
                    <a:pt x="73936" y="106665"/>
                  </a:lnTo>
                  <a:lnTo>
                    <a:pt x="74765" y="104964"/>
                  </a:lnTo>
                  <a:lnTo>
                    <a:pt x="75507" y="103205"/>
                  </a:lnTo>
                  <a:lnTo>
                    <a:pt x="76161" y="101402"/>
                  </a:lnTo>
                  <a:lnTo>
                    <a:pt x="76743" y="99570"/>
                  </a:lnTo>
                  <a:lnTo>
                    <a:pt x="77222" y="97694"/>
                  </a:lnTo>
                  <a:lnTo>
                    <a:pt x="77615" y="95789"/>
                  </a:lnTo>
                  <a:lnTo>
                    <a:pt x="77906" y="93841"/>
                  </a:lnTo>
                  <a:lnTo>
                    <a:pt x="78109" y="91878"/>
                  </a:lnTo>
                  <a:lnTo>
                    <a:pt x="78211" y="89872"/>
                  </a:lnTo>
                  <a:lnTo>
                    <a:pt x="78226" y="88868"/>
                  </a:lnTo>
                  <a:lnTo>
                    <a:pt x="78197" y="87284"/>
                  </a:lnTo>
                  <a:lnTo>
                    <a:pt x="77949" y="84201"/>
                  </a:lnTo>
                  <a:lnTo>
                    <a:pt x="77470" y="81177"/>
                  </a:lnTo>
                  <a:lnTo>
                    <a:pt x="76772" y="78225"/>
                  </a:lnTo>
                  <a:lnTo>
                    <a:pt x="75841" y="75375"/>
                  </a:lnTo>
                  <a:lnTo>
                    <a:pt x="74707" y="72627"/>
                  </a:lnTo>
                  <a:lnTo>
                    <a:pt x="73384" y="69981"/>
                  </a:lnTo>
                  <a:lnTo>
                    <a:pt x="71857" y="67466"/>
                  </a:lnTo>
                  <a:lnTo>
                    <a:pt x="70156" y="65066"/>
                  </a:lnTo>
                  <a:lnTo>
                    <a:pt x="68295" y="62813"/>
                  </a:lnTo>
                  <a:lnTo>
                    <a:pt x="66259" y="60704"/>
                  </a:lnTo>
                  <a:lnTo>
                    <a:pt x="64078" y="58756"/>
                  </a:lnTo>
                  <a:lnTo>
                    <a:pt x="61752" y="56968"/>
                  </a:lnTo>
                  <a:lnTo>
                    <a:pt x="59295" y="55354"/>
                  </a:lnTo>
                  <a:lnTo>
                    <a:pt x="56721" y="53914"/>
                  </a:lnTo>
                  <a:lnTo>
                    <a:pt x="54017" y="52678"/>
                  </a:lnTo>
                  <a:lnTo>
                    <a:pt x="52635" y="52155"/>
                  </a:lnTo>
                  <a:lnTo>
                    <a:pt x="65431" y="34809"/>
                  </a:lnTo>
                  <a:lnTo>
                    <a:pt x="78182" y="17564"/>
                  </a:lnTo>
                  <a:lnTo>
                    <a:pt x="65561" y="9117"/>
                  </a:lnTo>
                  <a:lnTo>
                    <a:pt x="51937" y="0"/>
                  </a:lnTo>
                  <a:close/>
                </a:path>
              </a:pathLst>
            </a:custGeom>
            <a:solidFill>
              <a:srgbClr val="4285F4"/>
            </a:solidFill>
            <a:ln>
              <a:noFill/>
            </a:ln>
          </p:spPr>
          <p:txBody>
            <a:bodyPr anchorCtr="0" anchor="ctr" bIns="57625" lIns="57625" spcFirstLastPara="1" rIns="57625" wrap="square" tIns="57625">
              <a:noAutofit/>
            </a:bodyPr>
            <a:lstStyle/>
            <a:p>
              <a:pPr indent="0" lvl="0" marL="0" rtl="0" algn="l">
                <a:spcBef>
                  <a:spcPts val="0"/>
                </a:spcBef>
                <a:spcAft>
                  <a:spcPts val="0"/>
                </a:spcAft>
                <a:buNone/>
              </a:pPr>
              <a:r>
                <a:t/>
              </a:r>
              <a:endParaRPr/>
            </a:p>
          </p:txBody>
        </p:sp>
      </p:grpSp>
      <p:sp>
        <p:nvSpPr>
          <p:cNvPr id="57" name="Google Shape;57;p8"/>
          <p:cNvSpPr/>
          <p:nvPr/>
        </p:nvSpPr>
        <p:spPr>
          <a:xfrm>
            <a:off x="4290425" y="6884275"/>
            <a:ext cx="763200" cy="762900"/>
          </a:xfrm>
          <a:prstGeom prst="ellipse">
            <a:avLst/>
          </a:prstGeom>
          <a:solidFill>
            <a:srgbClr val="FFFFFF"/>
          </a:solidFill>
          <a:ln>
            <a:noFill/>
          </a:ln>
          <a:effectLst>
            <a:outerShdw blurRad="193842" rotWithShape="0" algn="bl">
              <a:srgbClr val="174EA6">
                <a:alpha val="25000"/>
              </a:srgbClr>
            </a:outerShdw>
          </a:effectLst>
        </p:spPr>
        <p:txBody>
          <a:bodyPr anchorCtr="0" anchor="ctr" bIns="82700" lIns="82700" spcFirstLastPara="1" rIns="82700" wrap="square" tIns="82700">
            <a:noAutofit/>
          </a:bodyPr>
          <a:lstStyle/>
          <a:p>
            <a:pPr indent="0" lvl="0" marL="0" rtl="0" algn="ctr">
              <a:spcBef>
                <a:spcPts val="0"/>
              </a:spcBef>
              <a:spcAft>
                <a:spcPts val="0"/>
              </a:spcAft>
              <a:buNone/>
            </a:pPr>
            <a:r>
              <a:t/>
            </a:r>
            <a:endParaRPr sz="1266">
              <a:latin typeface="Google Sans"/>
              <a:ea typeface="Google Sans"/>
              <a:cs typeface="Google Sans"/>
              <a:sym typeface="Google Sans"/>
            </a:endParaRPr>
          </a:p>
        </p:txBody>
      </p:sp>
      <p:sp>
        <p:nvSpPr>
          <p:cNvPr id="58" name="Google Shape;58;p8"/>
          <p:cNvSpPr/>
          <p:nvPr/>
        </p:nvSpPr>
        <p:spPr>
          <a:xfrm>
            <a:off x="4378647" y="7152585"/>
            <a:ext cx="598474" cy="226201"/>
          </a:xfrm>
          <a:prstGeom prst="rect">
            <a:avLst/>
          </a:prstGeom>
        </p:spPr>
        <p:txBody>
          <a:bodyPr>
            <a:prstTxWarp prst="textPlain"/>
          </a:bodyPr>
          <a:lstStyle/>
          <a:p>
            <a:pPr lvl="0" algn="ctr"/>
            <a:r>
              <a:rPr b="0" i="0">
                <a:ln>
                  <a:noFill/>
                </a:ln>
                <a:solidFill>
                  <a:schemeClr val="dk1"/>
                </a:solidFill>
                <a:latin typeface="Google Sans;500"/>
              </a:rPr>
              <a:t>50%</a:t>
            </a:r>
          </a:p>
        </p:txBody>
      </p:sp>
      <p:sp>
        <p:nvSpPr>
          <p:cNvPr id="59" name="Google Shape;59;p8"/>
          <p:cNvSpPr/>
          <p:nvPr/>
        </p:nvSpPr>
        <p:spPr>
          <a:xfrm>
            <a:off x="5550288" y="324900"/>
            <a:ext cx="1578600" cy="281400"/>
          </a:xfrm>
          <a:prstGeom prst="rect">
            <a:avLst/>
          </a:prstGeom>
          <a:solidFill>
            <a:srgbClr val="F8F9F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3C4043"/>
                </a:solidFill>
                <a:latin typeface="Google Sans"/>
                <a:ea typeface="Google Sans"/>
                <a:cs typeface="Google Sans"/>
                <a:sym typeface="Google Sans"/>
              </a:rPr>
              <a:t>Partner logo</a:t>
            </a:r>
            <a:endParaRPr b="1" sz="1200">
              <a:solidFill>
                <a:srgbClr val="3C4043"/>
              </a:solidFill>
              <a:latin typeface="Google Sans"/>
              <a:ea typeface="Google Sans"/>
              <a:cs typeface="Google Sans"/>
              <a:sym typeface="Google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 name="Shape 63"/>
        <p:cNvGrpSpPr/>
        <p:nvPr/>
      </p:nvGrpSpPr>
      <p:grpSpPr>
        <a:xfrm>
          <a:off x="0" y="0"/>
          <a:ext cx="0" cy="0"/>
          <a:chOff x="0" y="0"/>
          <a:chExt cx="0" cy="0"/>
        </a:xfrm>
      </p:grpSpPr>
      <p:sp>
        <p:nvSpPr>
          <p:cNvPr id="64" name="Google Shape;64;p9"/>
          <p:cNvSpPr/>
          <p:nvPr/>
        </p:nvSpPr>
        <p:spPr>
          <a:xfrm rot="10800000">
            <a:off x="4437900" y="-50"/>
            <a:ext cx="3125400" cy="9473100"/>
          </a:xfrm>
          <a:prstGeom prst="round1Rect">
            <a:avLst>
              <a:gd fmla="val 0"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Google Sans"/>
              <a:ea typeface="Google Sans"/>
              <a:cs typeface="Google Sans"/>
              <a:sym typeface="Google Sans"/>
            </a:endParaRPr>
          </a:p>
        </p:txBody>
      </p:sp>
      <p:pic>
        <p:nvPicPr>
          <p:cNvPr id="65" name="Google Shape;65;p9" title="Cameyo_Logo.png"/>
          <p:cNvPicPr preferRelativeResize="0"/>
          <p:nvPr/>
        </p:nvPicPr>
        <p:blipFill>
          <a:blip r:embed="rId3">
            <a:alphaModFix/>
          </a:blip>
          <a:stretch>
            <a:fillRect/>
          </a:stretch>
        </p:blipFill>
        <p:spPr>
          <a:xfrm>
            <a:off x="514600" y="347700"/>
            <a:ext cx="1106286" cy="235825"/>
          </a:xfrm>
          <a:prstGeom prst="rect">
            <a:avLst/>
          </a:prstGeom>
          <a:noFill/>
          <a:ln>
            <a:noFill/>
          </a:ln>
        </p:spPr>
      </p:pic>
      <p:sp>
        <p:nvSpPr>
          <p:cNvPr id="66" name="Google Shape;66;p9"/>
          <p:cNvSpPr txBox="1"/>
          <p:nvPr/>
        </p:nvSpPr>
        <p:spPr>
          <a:xfrm>
            <a:off x="521725" y="843725"/>
            <a:ext cx="3710400" cy="40128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b="1" lang="en" sz="1200">
                <a:latin typeface="Google Sans"/>
                <a:ea typeface="Google Sans"/>
                <a:cs typeface="Google Sans"/>
                <a:sym typeface="Google Sans"/>
              </a:rPr>
              <a:t>Unlock secure, collaborative web-first computing</a:t>
            </a:r>
            <a:endParaRPr b="1" sz="1200">
              <a:latin typeface="Google Sans"/>
              <a:ea typeface="Google Sans"/>
              <a:cs typeface="Google Sans"/>
              <a:sym typeface="Google Sans"/>
            </a:endParaRPr>
          </a:p>
          <a:p>
            <a:pPr indent="0" lvl="0" marL="0" rtl="0" algn="l">
              <a:lnSpc>
                <a:spcPct val="110000"/>
              </a:lnSpc>
              <a:spcBef>
                <a:spcPts val="300"/>
              </a:spcBef>
              <a:spcAft>
                <a:spcPts val="0"/>
              </a:spcAft>
              <a:buNone/>
            </a:pPr>
            <a:r>
              <a:rPr lang="en" sz="1000">
                <a:latin typeface="Google Sans"/>
                <a:ea typeface="Google Sans"/>
                <a:cs typeface="Google Sans"/>
                <a:sym typeface="Google Sans"/>
              </a:rPr>
              <a:t>Moving apps to the web with Cameyo by Google not only unifies the user experience but also empowers IT with significantly greater flexibility and security. Compared to traditional virtualization technologies that take weeks or months to deploy, IT can publish their first apps within hours, and be fully deployed in days. All while taking advantage of Cameyo’s embedded Zero Trust security model for ultra-secure app delivery.</a:t>
            </a:r>
            <a:endParaRPr sz="1000">
              <a:latin typeface="Google Sans"/>
              <a:ea typeface="Google Sans"/>
              <a:cs typeface="Google Sans"/>
              <a:sym typeface="Google Sans"/>
            </a:endParaRPr>
          </a:p>
          <a:p>
            <a:pPr indent="0" lvl="0" marL="0" rtl="0" algn="l">
              <a:lnSpc>
                <a:spcPct val="110000"/>
              </a:lnSpc>
              <a:spcBef>
                <a:spcPts val="600"/>
              </a:spcBef>
              <a:spcAft>
                <a:spcPts val="0"/>
              </a:spcAft>
              <a:buNone/>
            </a:pPr>
            <a:r>
              <a:rPr lang="en" sz="1000">
                <a:latin typeface="Google Sans"/>
                <a:ea typeface="Google Sans"/>
                <a:cs typeface="Google Sans"/>
                <a:sym typeface="Google Sans"/>
              </a:rPr>
              <a:t>And that added simplicity, flexibility, and security opens up other opportunities for IT, too.</a:t>
            </a:r>
            <a:endParaRPr sz="1000">
              <a:latin typeface="Google Sans"/>
              <a:ea typeface="Google Sans"/>
              <a:cs typeface="Google Sans"/>
              <a:sym typeface="Google Sans"/>
            </a:endParaRPr>
          </a:p>
          <a:p>
            <a:pPr indent="0" lvl="0" marL="0" rtl="0" algn="l">
              <a:lnSpc>
                <a:spcPct val="110000"/>
              </a:lnSpc>
              <a:spcBef>
                <a:spcPts val="600"/>
              </a:spcBef>
              <a:spcAft>
                <a:spcPts val="0"/>
              </a:spcAft>
              <a:buNone/>
            </a:pPr>
            <a:r>
              <a:rPr lang="en" sz="1000">
                <a:latin typeface="Google Sans"/>
                <a:ea typeface="Google Sans"/>
                <a:cs typeface="Google Sans"/>
                <a:sym typeface="Google Sans"/>
              </a:rPr>
              <a:t>After years of security incidents, outages, and forced upgrades, organizations are increasingly seeking a more secure alternative to Windows. Cameyo enables IT to finally migrate to ChromeOS — even converting existing PCs via ChromeOS Flex — while retaining access to all of their critical Windows applications.</a:t>
            </a:r>
            <a:endParaRPr sz="1000">
              <a:latin typeface="Google Sans"/>
              <a:ea typeface="Google Sans"/>
              <a:cs typeface="Google Sans"/>
              <a:sym typeface="Google Sans"/>
            </a:endParaRPr>
          </a:p>
          <a:p>
            <a:pPr indent="0" lvl="0" marL="0" rtl="0" algn="l">
              <a:lnSpc>
                <a:spcPct val="110000"/>
              </a:lnSpc>
              <a:spcBef>
                <a:spcPts val="600"/>
              </a:spcBef>
              <a:spcAft>
                <a:spcPts val="600"/>
              </a:spcAft>
              <a:buNone/>
            </a:pPr>
            <a:r>
              <a:rPr lang="en" sz="1000">
                <a:latin typeface="Google Sans"/>
                <a:ea typeface="Google Sans"/>
                <a:cs typeface="Google Sans"/>
                <a:sym typeface="Google Sans"/>
              </a:rPr>
              <a:t>Similarly, Cameyo allows organizations to fully embrace Google Workspace while retaining access to essential client apps that previously kept them tethered to Microsoft,™ such as legacy Excel versions with complex macros or specific ERP clients. Now, teams can move to a more modern, collaborative productivity suite that was built for the web, and they can still access any specialized Windows apps that their workflows depend on.</a:t>
            </a:r>
            <a:endParaRPr sz="1100">
              <a:latin typeface="Google Sans"/>
              <a:ea typeface="Google Sans"/>
              <a:cs typeface="Google Sans"/>
              <a:sym typeface="Google Sans"/>
            </a:endParaRPr>
          </a:p>
        </p:txBody>
      </p:sp>
      <p:sp>
        <p:nvSpPr>
          <p:cNvPr id="67" name="Google Shape;67;p9"/>
          <p:cNvSpPr txBox="1"/>
          <p:nvPr/>
        </p:nvSpPr>
        <p:spPr>
          <a:xfrm>
            <a:off x="540600" y="5021950"/>
            <a:ext cx="3644400" cy="33741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b="1" lang="en" sz="1200">
                <a:latin typeface="Google Sans"/>
                <a:ea typeface="Google Sans"/>
                <a:cs typeface="Google Sans"/>
                <a:sym typeface="Google Sans"/>
              </a:rPr>
              <a:t>A Secure Browsing First</a:t>
            </a:r>
            <a:endParaRPr sz="1200">
              <a:latin typeface="Google Sans"/>
              <a:ea typeface="Google Sans"/>
              <a:cs typeface="Google Sans"/>
              <a:sym typeface="Google Sans"/>
            </a:endParaRPr>
          </a:p>
          <a:p>
            <a:pPr indent="0" lvl="0" marL="0" rtl="0" algn="l">
              <a:lnSpc>
                <a:spcPct val="110000"/>
              </a:lnSpc>
              <a:spcBef>
                <a:spcPts val="300"/>
              </a:spcBef>
              <a:spcAft>
                <a:spcPts val="0"/>
              </a:spcAft>
              <a:buNone/>
            </a:pPr>
            <a:r>
              <a:rPr lang="en" sz="1000">
                <a:latin typeface="Google Sans"/>
                <a:ea typeface="Google Sans"/>
                <a:cs typeface="Google Sans"/>
                <a:sym typeface="Google Sans"/>
              </a:rPr>
              <a:t>The combination of Cameyo by Google and Chrome Enterprise Premium provides the only solution in the market that delivers and secures both modern web apps and legacy client-based apps within a single, secure enterprise browser environment.</a:t>
            </a:r>
            <a:endParaRPr sz="1000">
              <a:latin typeface="Google Sans"/>
              <a:ea typeface="Google Sans"/>
              <a:cs typeface="Google Sans"/>
              <a:sym typeface="Google Sans"/>
            </a:endParaRPr>
          </a:p>
          <a:p>
            <a:pPr indent="0" lvl="0" marL="0" rtl="0" algn="l">
              <a:lnSpc>
                <a:spcPct val="110000"/>
              </a:lnSpc>
              <a:spcBef>
                <a:spcPts val="600"/>
              </a:spcBef>
              <a:spcAft>
                <a:spcPts val="0"/>
              </a:spcAft>
              <a:buNone/>
            </a:pPr>
            <a:r>
              <a:rPr lang="en" sz="1000">
                <a:latin typeface="Google Sans"/>
                <a:ea typeface="Google Sans"/>
                <a:cs typeface="Google Sans"/>
                <a:sym typeface="Google Sans"/>
              </a:rPr>
              <a:t>Here’s how it works:</a:t>
            </a:r>
            <a:endParaRPr sz="1000">
              <a:latin typeface="Google Sans"/>
              <a:ea typeface="Google Sans"/>
              <a:cs typeface="Google Sans"/>
              <a:sym typeface="Google Sans"/>
            </a:endParaRPr>
          </a:p>
          <a:p>
            <a:pPr indent="-200660" lvl="0" marL="274320" rtl="0" algn="l">
              <a:lnSpc>
                <a:spcPct val="110000"/>
              </a:lnSpc>
              <a:spcBef>
                <a:spcPts val="600"/>
              </a:spcBef>
              <a:spcAft>
                <a:spcPts val="0"/>
              </a:spcAft>
              <a:buSzPts val="1000"/>
              <a:buFont typeface="Google Sans Medium"/>
              <a:buAutoNum type="arabicPeriod"/>
            </a:pPr>
            <a:r>
              <a:rPr lang="en" sz="1000">
                <a:latin typeface="Google Sans"/>
                <a:ea typeface="Google Sans"/>
                <a:cs typeface="Google Sans"/>
                <a:sym typeface="Google Sans"/>
              </a:rPr>
              <a:t>Chrome Enterprise Premium serves as the secure entry point, providing advanced threat protection, URL filtering, and granular Data Loss Prevention (DLP) controls for all sensitive data and web activity.</a:t>
            </a:r>
            <a:endParaRPr sz="1000">
              <a:latin typeface="Google Sans"/>
              <a:ea typeface="Google Sans"/>
              <a:cs typeface="Google Sans"/>
              <a:sym typeface="Google Sans"/>
            </a:endParaRPr>
          </a:p>
          <a:p>
            <a:pPr indent="-200660" lvl="0" marL="274320" rtl="0" algn="l">
              <a:lnSpc>
                <a:spcPct val="110000"/>
              </a:lnSpc>
              <a:spcBef>
                <a:spcPts val="300"/>
              </a:spcBef>
              <a:spcAft>
                <a:spcPts val="0"/>
              </a:spcAft>
              <a:buSzPts val="1000"/>
              <a:buFont typeface="Google Sans Medium"/>
              <a:buAutoNum type="arabicPeriod"/>
            </a:pPr>
            <a:r>
              <a:rPr lang="en" sz="1000">
                <a:latin typeface="Google Sans"/>
                <a:ea typeface="Google Sans"/>
                <a:cs typeface="Google Sans"/>
                <a:sym typeface="Google Sans"/>
              </a:rPr>
              <a:t>Cameyo takes your legacy client apps and publishes them within the managed Chrome Enterprise browser.</a:t>
            </a:r>
            <a:endParaRPr sz="1000">
              <a:latin typeface="Google Sans"/>
              <a:ea typeface="Google Sans"/>
              <a:cs typeface="Google Sans"/>
              <a:sym typeface="Google Sans"/>
            </a:endParaRPr>
          </a:p>
          <a:p>
            <a:pPr indent="-200660" lvl="0" marL="274320" rtl="0" algn="l">
              <a:lnSpc>
                <a:spcPct val="110000"/>
              </a:lnSpc>
              <a:spcBef>
                <a:spcPts val="300"/>
              </a:spcBef>
              <a:spcAft>
                <a:spcPts val="0"/>
              </a:spcAft>
              <a:buSzPts val="1000"/>
              <a:buFont typeface="Google Sans Medium"/>
              <a:buAutoNum type="arabicPeriod"/>
            </a:pPr>
            <a:r>
              <a:rPr lang="en" sz="1000">
                <a:latin typeface="Google Sans"/>
                <a:ea typeface="Google Sans"/>
                <a:cs typeface="Google Sans"/>
                <a:sym typeface="Google Sans"/>
              </a:rPr>
              <a:t>This unifies the digital workspace. Those legacy applications, which previously lived on a desktop, now run under the single security context of the secure browser. </a:t>
            </a:r>
            <a:endParaRPr sz="1000">
              <a:latin typeface="Google Sans"/>
              <a:ea typeface="Google Sans"/>
              <a:cs typeface="Google Sans"/>
              <a:sym typeface="Google Sans"/>
            </a:endParaRPr>
          </a:p>
          <a:p>
            <a:pPr indent="-200660" lvl="0" marL="274320" rtl="0" algn="l">
              <a:lnSpc>
                <a:spcPct val="110000"/>
              </a:lnSpc>
              <a:spcBef>
                <a:spcPts val="300"/>
              </a:spcBef>
              <a:spcAft>
                <a:spcPts val="300"/>
              </a:spcAft>
              <a:buSzPts val="1000"/>
              <a:buFont typeface="Google Sans Medium"/>
              <a:buAutoNum type="arabicPeriod"/>
            </a:pPr>
            <a:r>
              <a:rPr lang="en" sz="1000">
                <a:latin typeface="Google Sans"/>
                <a:ea typeface="Google Sans"/>
                <a:cs typeface="Google Sans"/>
                <a:sym typeface="Google Sans"/>
              </a:rPr>
              <a:t>This not only brings all your apps into a secure enterprise browser, but thanks to Gemini in Chrome, all of your legacy apps now have AI layered on top.</a:t>
            </a:r>
            <a:endParaRPr sz="1000">
              <a:latin typeface="Google Sans"/>
              <a:ea typeface="Google Sans"/>
              <a:cs typeface="Google Sans"/>
              <a:sym typeface="Google Sans"/>
            </a:endParaRPr>
          </a:p>
        </p:txBody>
      </p:sp>
      <p:sp>
        <p:nvSpPr>
          <p:cNvPr id="68" name="Google Shape;68;p9"/>
          <p:cNvSpPr txBox="1"/>
          <p:nvPr/>
        </p:nvSpPr>
        <p:spPr>
          <a:xfrm>
            <a:off x="4681175" y="843725"/>
            <a:ext cx="2347500" cy="10728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b="1" lang="en" sz="1200">
                <a:latin typeface="Google Sans"/>
                <a:ea typeface="Google Sans"/>
                <a:cs typeface="Google Sans"/>
                <a:sym typeface="Google Sans"/>
              </a:rPr>
              <a:t>What Customers Are Saying</a:t>
            </a:r>
            <a:endParaRPr sz="900">
              <a:latin typeface="Google Sans"/>
              <a:ea typeface="Google Sans"/>
              <a:cs typeface="Google Sans"/>
              <a:sym typeface="Google Sans"/>
            </a:endParaRPr>
          </a:p>
          <a:p>
            <a:pPr indent="0" lvl="0" marL="0" rtl="0" algn="l">
              <a:lnSpc>
                <a:spcPct val="110000"/>
              </a:lnSpc>
              <a:spcBef>
                <a:spcPts val="300"/>
              </a:spcBef>
              <a:spcAft>
                <a:spcPts val="0"/>
              </a:spcAft>
              <a:buNone/>
            </a:pPr>
            <a:r>
              <a:rPr lang="en" sz="1000">
                <a:latin typeface="Google Sans"/>
                <a:ea typeface="Google Sans"/>
                <a:cs typeface="Google Sans"/>
                <a:sym typeface="Google Sans"/>
              </a:rPr>
              <a:t>Customers consistently report that Cameyo by Google’s Virtual App </a:t>
            </a:r>
            <a:r>
              <a:rPr lang="en" sz="1000">
                <a:latin typeface="Google Sans"/>
                <a:ea typeface="Google Sans"/>
                <a:cs typeface="Google Sans"/>
                <a:sym typeface="Google Sans"/>
              </a:rPr>
              <a:t>Delivery (VAD) provides a simpler, </a:t>
            </a:r>
            <a:r>
              <a:rPr lang="en" sz="1000">
                <a:latin typeface="Google Sans"/>
                <a:ea typeface="Google Sans"/>
                <a:cs typeface="Google Sans"/>
                <a:sym typeface="Google Sans"/>
              </a:rPr>
              <a:t>more secure, more cost-effective solution while delivering a better end-user experience.  </a:t>
            </a:r>
            <a:endParaRPr/>
          </a:p>
        </p:txBody>
      </p:sp>
      <p:sp>
        <p:nvSpPr>
          <p:cNvPr id="69" name="Google Shape;69;p9"/>
          <p:cNvSpPr txBox="1"/>
          <p:nvPr/>
        </p:nvSpPr>
        <p:spPr>
          <a:xfrm>
            <a:off x="4971727" y="2127814"/>
            <a:ext cx="2034600" cy="338700"/>
          </a:xfrm>
          <a:prstGeom prst="rect">
            <a:avLst/>
          </a:prstGeom>
          <a:noFill/>
          <a:ln>
            <a:noFill/>
          </a:ln>
        </p:spPr>
        <p:txBody>
          <a:bodyPr anchorCtr="0" anchor="t" bIns="91425" lIns="73150" spcFirstLastPara="1" rIns="91425" wrap="square" tIns="91425">
            <a:spAutoFit/>
          </a:bodyPr>
          <a:lstStyle/>
          <a:p>
            <a:pPr indent="0" lvl="0" marL="0" rtl="0" algn="l">
              <a:lnSpc>
                <a:spcPct val="110000"/>
              </a:lnSpc>
              <a:spcBef>
                <a:spcPts val="0"/>
              </a:spcBef>
              <a:spcAft>
                <a:spcPts val="0"/>
              </a:spcAft>
              <a:buNone/>
            </a:pPr>
            <a:r>
              <a:rPr b="1" lang="en" sz="1000">
                <a:latin typeface="Google Sans"/>
                <a:ea typeface="Google Sans"/>
                <a:cs typeface="Google Sans"/>
                <a:sym typeface="Google Sans"/>
              </a:rPr>
              <a:t>Simple Scalability</a:t>
            </a:r>
            <a:endParaRPr sz="1000"/>
          </a:p>
        </p:txBody>
      </p:sp>
      <p:grpSp>
        <p:nvGrpSpPr>
          <p:cNvPr id="70" name="Google Shape;70;p9"/>
          <p:cNvGrpSpPr/>
          <p:nvPr/>
        </p:nvGrpSpPr>
        <p:grpSpPr>
          <a:xfrm>
            <a:off x="4682975" y="2155495"/>
            <a:ext cx="288900" cy="288900"/>
            <a:chOff x="4275137" y="1908483"/>
            <a:chExt cx="288900" cy="288900"/>
          </a:xfrm>
        </p:grpSpPr>
        <p:sp>
          <p:nvSpPr>
            <p:cNvPr id="71" name="Google Shape;71;p9"/>
            <p:cNvSpPr/>
            <p:nvPr/>
          </p:nvSpPr>
          <p:spPr>
            <a:xfrm>
              <a:off x="4275137" y="1908483"/>
              <a:ext cx="288900" cy="288900"/>
            </a:xfrm>
            <a:prstGeom prst="ellipse">
              <a:avLst/>
            </a:prstGeom>
            <a:solidFill>
              <a:srgbClr val="E8F0FE"/>
            </a:solidFill>
            <a:ln>
              <a:noFill/>
            </a:ln>
          </p:spPr>
          <p:txBody>
            <a:bodyPr anchorCtr="0" anchor="ctr" bIns="77575" lIns="77575" spcFirstLastPara="1" rIns="77575" wrap="square" tIns="77575">
              <a:noAutofit/>
            </a:bodyPr>
            <a:lstStyle/>
            <a:p>
              <a:pPr indent="0" lvl="0" marL="0" rtl="0" algn="ctr">
                <a:spcBef>
                  <a:spcPts val="0"/>
                </a:spcBef>
                <a:spcAft>
                  <a:spcPts val="0"/>
                </a:spcAft>
                <a:buNone/>
              </a:pPr>
              <a:r>
                <a:t/>
              </a:r>
              <a:endParaRPr sz="1187">
                <a:latin typeface="Google Sans"/>
                <a:ea typeface="Google Sans"/>
                <a:cs typeface="Google Sans"/>
                <a:sym typeface="Google Sans"/>
              </a:endParaRPr>
            </a:p>
          </p:txBody>
        </p:sp>
        <p:sp>
          <p:nvSpPr>
            <p:cNvPr id="72" name="Google Shape;72;p9"/>
            <p:cNvSpPr/>
            <p:nvPr/>
          </p:nvSpPr>
          <p:spPr>
            <a:xfrm>
              <a:off x="4344098" y="2007701"/>
              <a:ext cx="150813" cy="90488"/>
            </a:xfrm>
            <a:custGeom>
              <a:rect b="b" l="l" r="r" t="t"/>
              <a:pathLst>
                <a:path extrusionOk="0" h="95250" w="158750">
                  <a:moveTo>
                    <a:pt x="111125" y="0"/>
                  </a:moveTo>
                  <a:lnTo>
                    <a:pt x="129540" y="18415"/>
                  </a:lnTo>
                  <a:lnTo>
                    <a:pt x="90805" y="57150"/>
                  </a:lnTo>
                  <a:lnTo>
                    <a:pt x="59055" y="25400"/>
                  </a:lnTo>
                  <a:lnTo>
                    <a:pt x="0" y="83820"/>
                  </a:lnTo>
                  <a:lnTo>
                    <a:pt x="11430" y="95250"/>
                  </a:lnTo>
                  <a:lnTo>
                    <a:pt x="59055" y="47625"/>
                  </a:lnTo>
                  <a:lnTo>
                    <a:pt x="90805" y="79375"/>
                  </a:lnTo>
                  <a:lnTo>
                    <a:pt x="140335" y="29210"/>
                  </a:lnTo>
                  <a:lnTo>
                    <a:pt x="158750" y="47625"/>
                  </a:lnTo>
                  <a:lnTo>
                    <a:pt x="158750" y="0"/>
                  </a:lnTo>
                  <a:close/>
                </a:path>
              </a:pathLst>
            </a:custGeom>
            <a:solidFill>
              <a:schemeClr val="accent1"/>
            </a:solidFill>
            <a:ln>
              <a:noFill/>
            </a:ln>
          </p:spPr>
          <p:txBody>
            <a:bodyPr anchorCtr="0" anchor="ctr" bIns="77575" lIns="77575" spcFirstLastPara="1" rIns="77575" wrap="square" tIns="77575">
              <a:noAutofit/>
            </a:bodyPr>
            <a:lstStyle/>
            <a:p>
              <a:pPr indent="0" lvl="0" marL="0" rtl="0" algn="l">
                <a:spcBef>
                  <a:spcPts val="0"/>
                </a:spcBef>
                <a:spcAft>
                  <a:spcPts val="0"/>
                </a:spcAft>
                <a:buNone/>
              </a:pPr>
              <a:r>
                <a:t/>
              </a:r>
              <a:endParaRPr/>
            </a:p>
          </p:txBody>
        </p:sp>
      </p:grpSp>
      <p:sp>
        <p:nvSpPr>
          <p:cNvPr id="73" name="Google Shape;73;p9"/>
          <p:cNvSpPr txBox="1"/>
          <p:nvPr/>
        </p:nvSpPr>
        <p:spPr>
          <a:xfrm>
            <a:off x="4681177" y="2512462"/>
            <a:ext cx="2325300" cy="13893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lang="en" sz="900">
                <a:latin typeface="Google Sans"/>
                <a:ea typeface="Google Sans"/>
                <a:cs typeface="Google Sans"/>
                <a:sym typeface="Google Sans"/>
              </a:rPr>
              <a:t>“We chose Cameyo over traditional VDI </a:t>
            </a:r>
            <a:br>
              <a:rPr lang="en" sz="900">
                <a:latin typeface="Google Sans"/>
                <a:ea typeface="Google Sans"/>
                <a:cs typeface="Google Sans"/>
                <a:sym typeface="Google Sans"/>
              </a:rPr>
            </a:br>
            <a:r>
              <a:rPr lang="en" sz="900">
                <a:latin typeface="Google Sans"/>
                <a:ea typeface="Google Sans"/>
                <a:cs typeface="Google Sans"/>
                <a:sym typeface="Google Sans"/>
              </a:rPr>
              <a:t>and desktop as a service (DaaS) solutions </a:t>
            </a:r>
            <a:br>
              <a:rPr lang="en" sz="900">
                <a:latin typeface="Google Sans"/>
                <a:ea typeface="Google Sans"/>
                <a:cs typeface="Google Sans"/>
                <a:sym typeface="Google Sans"/>
              </a:rPr>
            </a:br>
            <a:r>
              <a:rPr lang="en" sz="900">
                <a:latin typeface="Google Sans"/>
                <a:ea typeface="Google Sans"/>
                <a:cs typeface="Google Sans"/>
                <a:sym typeface="Google Sans"/>
              </a:rPr>
              <a:t>for one key reason: VDI and DaaS were </a:t>
            </a:r>
            <a:br>
              <a:rPr lang="en" sz="900">
                <a:latin typeface="Google Sans"/>
                <a:ea typeface="Google Sans"/>
                <a:cs typeface="Google Sans"/>
                <a:sym typeface="Google Sans"/>
              </a:rPr>
            </a:br>
            <a:r>
              <a:rPr lang="en" sz="900">
                <a:latin typeface="Google Sans"/>
                <a:ea typeface="Google Sans"/>
                <a:cs typeface="Google Sans"/>
                <a:sym typeface="Google Sans"/>
              </a:rPr>
              <a:t>far too complex. We needed something </a:t>
            </a:r>
            <a:br>
              <a:rPr lang="en" sz="900">
                <a:latin typeface="Google Sans"/>
                <a:ea typeface="Google Sans"/>
                <a:cs typeface="Google Sans"/>
                <a:sym typeface="Google Sans"/>
              </a:rPr>
            </a:br>
            <a:r>
              <a:rPr lang="en" sz="900">
                <a:latin typeface="Google Sans"/>
                <a:ea typeface="Google Sans"/>
                <a:cs typeface="Google Sans"/>
                <a:sym typeface="Google Sans"/>
              </a:rPr>
              <a:t>that could be deployed quickly — that wouldn’t require tons of resources to manage moving forward. That was Cameyo.”</a:t>
            </a:r>
            <a:endParaRPr sz="900">
              <a:latin typeface="Google Sans"/>
              <a:ea typeface="Google Sans"/>
              <a:cs typeface="Google Sans"/>
              <a:sym typeface="Google Sans"/>
            </a:endParaRPr>
          </a:p>
          <a:p>
            <a:pPr indent="0" lvl="0" marL="0" rtl="0" algn="l">
              <a:lnSpc>
                <a:spcPct val="110000"/>
              </a:lnSpc>
              <a:spcBef>
                <a:spcPts val="500"/>
              </a:spcBef>
              <a:spcAft>
                <a:spcPts val="0"/>
              </a:spcAft>
              <a:buNone/>
            </a:pPr>
            <a:r>
              <a:rPr lang="en" sz="800">
                <a:latin typeface="Google Sans Medium"/>
                <a:ea typeface="Google Sans Medium"/>
                <a:cs typeface="Google Sans Medium"/>
                <a:sym typeface="Google Sans Medium"/>
              </a:rPr>
              <a:t>Dan Morley</a:t>
            </a:r>
            <a:r>
              <a:rPr lang="en" sz="800">
                <a:latin typeface="Google Sans"/>
                <a:ea typeface="Google Sans"/>
                <a:cs typeface="Google Sans"/>
                <a:sym typeface="Google Sans"/>
              </a:rPr>
              <a:t>, Head of IT Infrastructure and Service, Village Hotels</a:t>
            </a:r>
            <a:endParaRPr sz="800">
              <a:latin typeface="Google Sans"/>
              <a:ea typeface="Google Sans"/>
              <a:cs typeface="Google Sans"/>
              <a:sym typeface="Google Sans"/>
            </a:endParaRPr>
          </a:p>
        </p:txBody>
      </p:sp>
      <p:sp>
        <p:nvSpPr>
          <p:cNvPr id="74" name="Google Shape;74;p9"/>
          <p:cNvSpPr txBox="1"/>
          <p:nvPr/>
        </p:nvSpPr>
        <p:spPr>
          <a:xfrm>
            <a:off x="4971727" y="7332563"/>
            <a:ext cx="2034600" cy="338700"/>
          </a:xfrm>
          <a:prstGeom prst="rect">
            <a:avLst/>
          </a:prstGeom>
          <a:noFill/>
          <a:ln>
            <a:noFill/>
          </a:ln>
        </p:spPr>
        <p:txBody>
          <a:bodyPr anchorCtr="0" anchor="t" bIns="91425" lIns="73150" spcFirstLastPara="1" rIns="91425" wrap="square" tIns="91425">
            <a:spAutoFit/>
          </a:bodyPr>
          <a:lstStyle/>
          <a:p>
            <a:pPr indent="0" lvl="0" marL="0" rtl="0" algn="l">
              <a:lnSpc>
                <a:spcPct val="110000"/>
              </a:lnSpc>
              <a:spcBef>
                <a:spcPts val="0"/>
              </a:spcBef>
              <a:spcAft>
                <a:spcPts val="0"/>
              </a:spcAft>
              <a:buNone/>
            </a:pPr>
            <a:r>
              <a:rPr b="1" lang="en" sz="1000">
                <a:latin typeface="Google Sans"/>
                <a:ea typeface="Google Sans"/>
                <a:cs typeface="Google Sans"/>
                <a:sym typeface="Google Sans"/>
              </a:rPr>
              <a:t>Better User Experience</a:t>
            </a:r>
            <a:endParaRPr b="1" sz="1000">
              <a:latin typeface="Google Sans"/>
              <a:ea typeface="Google Sans"/>
              <a:cs typeface="Google Sans"/>
              <a:sym typeface="Google Sans"/>
            </a:endParaRPr>
          </a:p>
        </p:txBody>
      </p:sp>
      <p:sp>
        <p:nvSpPr>
          <p:cNvPr id="75" name="Google Shape;75;p9"/>
          <p:cNvSpPr/>
          <p:nvPr/>
        </p:nvSpPr>
        <p:spPr>
          <a:xfrm>
            <a:off x="4682975" y="7360244"/>
            <a:ext cx="288900" cy="288900"/>
          </a:xfrm>
          <a:prstGeom prst="ellipse">
            <a:avLst/>
          </a:prstGeom>
          <a:solidFill>
            <a:srgbClr val="E8F0FE"/>
          </a:solidFill>
          <a:ln>
            <a:noFill/>
          </a:ln>
        </p:spPr>
        <p:txBody>
          <a:bodyPr anchorCtr="0" anchor="ctr" bIns="77575" lIns="77575" spcFirstLastPara="1" rIns="77575" wrap="square" tIns="77575">
            <a:noAutofit/>
          </a:bodyPr>
          <a:lstStyle/>
          <a:p>
            <a:pPr indent="0" lvl="0" marL="0" rtl="0" algn="ctr">
              <a:spcBef>
                <a:spcPts val="0"/>
              </a:spcBef>
              <a:spcAft>
                <a:spcPts val="0"/>
              </a:spcAft>
              <a:buNone/>
            </a:pPr>
            <a:r>
              <a:t/>
            </a:r>
            <a:endParaRPr sz="1187">
              <a:latin typeface="Google Sans"/>
              <a:ea typeface="Google Sans"/>
              <a:cs typeface="Google Sans"/>
              <a:sym typeface="Google Sans"/>
            </a:endParaRPr>
          </a:p>
        </p:txBody>
      </p:sp>
      <p:sp>
        <p:nvSpPr>
          <p:cNvPr id="76" name="Google Shape;76;p9"/>
          <p:cNvSpPr txBox="1"/>
          <p:nvPr/>
        </p:nvSpPr>
        <p:spPr>
          <a:xfrm>
            <a:off x="4681177" y="7717210"/>
            <a:ext cx="2325300" cy="13893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lang="en" sz="900">
                <a:latin typeface="Google Sans"/>
                <a:ea typeface="Google Sans"/>
                <a:cs typeface="Google Sans"/>
                <a:sym typeface="Google Sans"/>
              </a:rPr>
              <a:t>“The user experience is just seamless. They can easily access the full desktop version of all of their apps just as if they were installed locally on the device, but instead, the apps are running from Cameyo. All of the feedback from our users has been incredibly positive.”</a:t>
            </a:r>
            <a:endParaRPr sz="900">
              <a:latin typeface="Google Sans"/>
              <a:ea typeface="Google Sans"/>
              <a:cs typeface="Google Sans"/>
              <a:sym typeface="Google Sans"/>
            </a:endParaRPr>
          </a:p>
          <a:p>
            <a:pPr indent="0" lvl="0" marL="0" rtl="0" algn="l">
              <a:lnSpc>
                <a:spcPct val="110000"/>
              </a:lnSpc>
              <a:spcBef>
                <a:spcPts val="500"/>
              </a:spcBef>
              <a:spcAft>
                <a:spcPts val="0"/>
              </a:spcAft>
              <a:buNone/>
            </a:pPr>
            <a:r>
              <a:rPr lang="en" sz="800">
                <a:latin typeface="Google Sans Medium"/>
                <a:ea typeface="Google Sans Medium"/>
                <a:cs typeface="Google Sans Medium"/>
                <a:sym typeface="Google Sans Medium"/>
              </a:rPr>
              <a:t>Dan Morley</a:t>
            </a:r>
            <a:r>
              <a:rPr lang="en" sz="800">
                <a:latin typeface="Google Sans"/>
                <a:ea typeface="Google Sans"/>
                <a:cs typeface="Google Sans"/>
                <a:sym typeface="Google Sans"/>
              </a:rPr>
              <a:t>, Head of IT Infrastructure and Service, Village Hotels</a:t>
            </a:r>
            <a:endParaRPr sz="800">
              <a:latin typeface="Google Sans"/>
              <a:ea typeface="Google Sans"/>
              <a:cs typeface="Google Sans"/>
              <a:sym typeface="Google Sans"/>
            </a:endParaRPr>
          </a:p>
        </p:txBody>
      </p:sp>
      <p:sp>
        <p:nvSpPr>
          <p:cNvPr id="77" name="Google Shape;77;p9"/>
          <p:cNvSpPr txBox="1"/>
          <p:nvPr/>
        </p:nvSpPr>
        <p:spPr>
          <a:xfrm>
            <a:off x="4971727" y="4062361"/>
            <a:ext cx="2034600" cy="338700"/>
          </a:xfrm>
          <a:prstGeom prst="rect">
            <a:avLst/>
          </a:prstGeom>
          <a:noFill/>
          <a:ln>
            <a:noFill/>
          </a:ln>
        </p:spPr>
        <p:txBody>
          <a:bodyPr anchorCtr="0" anchor="t" bIns="91425" lIns="73150" spcFirstLastPara="1" rIns="91425" wrap="square" tIns="91425">
            <a:spAutoFit/>
          </a:bodyPr>
          <a:lstStyle/>
          <a:p>
            <a:pPr indent="0" lvl="0" marL="0" rtl="0" algn="l">
              <a:lnSpc>
                <a:spcPct val="110000"/>
              </a:lnSpc>
              <a:spcBef>
                <a:spcPts val="0"/>
              </a:spcBef>
              <a:spcAft>
                <a:spcPts val="0"/>
              </a:spcAft>
              <a:buNone/>
            </a:pPr>
            <a:r>
              <a:rPr b="1" lang="en" sz="1000">
                <a:latin typeface="Google Sans"/>
                <a:ea typeface="Google Sans"/>
                <a:cs typeface="Google Sans"/>
                <a:sym typeface="Google Sans"/>
              </a:rPr>
              <a:t>More Secure</a:t>
            </a:r>
            <a:endParaRPr b="1" sz="1000">
              <a:latin typeface="Google Sans"/>
              <a:ea typeface="Google Sans"/>
              <a:cs typeface="Google Sans"/>
              <a:sym typeface="Google Sans"/>
            </a:endParaRPr>
          </a:p>
        </p:txBody>
      </p:sp>
      <p:sp>
        <p:nvSpPr>
          <p:cNvPr id="78" name="Google Shape;78;p9"/>
          <p:cNvSpPr/>
          <p:nvPr/>
        </p:nvSpPr>
        <p:spPr>
          <a:xfrm>
            <a:off x="4682975" y="4090042"/>
            <a:ext cx="288900" cy="288900"/>
          </a:xfrm>
          <a:prstGeom prst="ellipse">
            <a:avLst/>
          </a:prstGeom>
          <a:solidFill>
            <a:srgbClr val="E8F0FE"/>
          </a:solidFill>
          <a:ln>
            <a:noFill/>
          </a:ln>
        </p:spPr>
        <p:txBody>
          <a:bodyPr anchorCtr="0" anchor="ctr" bIns="77575" lIns="77575" spcFirstLastPara="1" rIns="77575" wrap="square" tIns="77575">
            <a:noAutofit/>
          </a:bodyPr>
          <a:lstStyle/>
          <a:p>
            <a:pPr indent="0" lvl="0" marL="0" rtl="0" algn="ctr">
              <a:spcBef>
                <a:spcPts val="0"/>
              </a:spcBef>
              <a:spcAft>
                <a:spcPts val="0"/>
              </a:spcAft>
              <a:buNone/>
            </a:pPr>
            <a:r>
              <a:t/>
            </a:r>
            <a:endParaRPr sz="1187">
              <a:latin typeface="Google Sans"/>
              <a:ea typeface="Google Sans"/>
              <a:cs typeface="Google Sans"/>
              <a:sym typeface="Google Sans"/>
            </a:endParaRPr>
          </a:p>
        </p:txBody>
      </p:sp>
      <p:sp>
        <p:nvSpPr>
          <p:cNvPr id="79" name="Google Shape;79;p9"/>
          <p:cNvSpPr txBox="1"/>
          <p:nvPr/>
        </p:nvSpPr>
        <p:spPr>
          <a:xfrm>
            <a:off x="4681177" y="4447009"/>
            <a:ext cx="2325300" cy="12369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lang="en" sz="900">
                <a:latin typeface="Google Sans"/>
                <a:ea typeface="Google Sans"/>
                <a:cs typeface="Google Sans"/>
                <a:sym typeface="Google Sans"/>
              </a:rPr>
              <a:t>“Cameyo has a zero-trust security </a:t>
            </a:r>
            <a:br>
              <a:rPr lang="en" sz="900">
                <a:latin typeface="Google Sans"/>
                <a:ea typeface="Google Sans"/>
                <a:cs typeface="Google Sans"/>
                <a:sym typeface="Google Sans"/>
              </a:rPr>
            </a:br>
            <a:r>
              <a:rPr lang="en" sz="900">
                <a:latin typeface="Google Sans"/>
                <a:ea typeface="Google Sans"/>
                <a:cs typeface="Google Sans"/>
                <a:sym typeface="Google Sans"/>
              </a:rPr>
              <a:t>model baked in at its core which adds additional layers of security so we can confidently enable our employees to work from anywhere, on any device, with the utmost security,”</a:t>
            </a:r>
            <a:endParaRPr sz="900">
              <a:latin typeface="Google Sans"/>
              <a:ea typeface="Google Sans"/>
              <a:cs typeface="Google Sans"/>
              <a:sym typeface="Google Sans"/>
            </a:endParaRPr>
          </a:p>
          <a:p>
            <a:pPr indent="0" lvl="0" marL="0" rtl="0" algn="l">
              <a:lnSpc>
                <a:spcPct val="110000"/>
              </a:lnSpc>
              <a:spcBef>
                <a:spcPts val="500"/>
              </a:spcBef>
              <a:spcAft>
                <a:spcPts val="0"/>
              </a:spcAft>
              <a:buNone/>
            </a:pPr>
            <a:r>
              <a:rPr lang="en" sz="800">
                <a:latin typeface="Google Sans Medium"/>
                <a:ea typeface="Google Sans Medium"/>
                <a:cs typeface="Google Sans Medium"/>
                <a:sym typeface="Google Sans Medium"/>
              </a:rPr>
              <a:t>Mario Zúñiga</a:t>
            </a:r>
            <a:r>
              <a:rPr lang="en" sz="800">
                <a:latin typeface="Google Sans"/>
                <a:ea typeface="Google Sans"/>
                <a:cs typeface="Google Sans"/>
                <a:sym typeface="Google Sans"/>
              </a:rPr>
              <a:t>, IT Director, Digital Workplace, Sanmina</a:t>
            </a:r>
            <a:endParaRPr sz="800">
              <a:latin typeface="Google Sans"/>
              <a:ea typeface="Google Sans"/>
              <a:cs typeface="Google Sans"/>
              <a:sym typeface="Google Sans"/>
            </a:endParaRPr>
          </a:p>
        </p:txBody>
      </p:sp>
      <p:sp>
        <p:nvSpPr>
          <p:cNvPr id="80" name="Google Shape;80;p9"/>
          <p:cNvSpPr txBox="1"/>
          <p:nvPr/>
        </p:nvSpPr>
        <p:spPr>
          <a:xfrm>
            <a:off x="4971727" y="5838122"/>
            <a:ext cx="2034600" cy="338700"/>
          </a:xfrm>
          <a:prstGeom prst="rect">
            <a:avLst/>
          </a:prstGeom>
          <a:noFill/>
          <a:ln>
            <a:noFill/>
          </a:ln>
        </p:spPr>
        <p:txBody>
          <a:bodyPr anchorCtr="0" anchor="t" bIns="91425" lIns="73150" spcFirstLastPara="1" rIns="91425" wrap="square" tIns="91425">
            <a:spAutoFit/>
          </a:bodyPr>
          <a:lstStyle/>
          <a:p>
            <a:pPr indent="0" lvl="0" marL="0" rtl="0" algn="l">
              <a:lnSpc>
                <a:spcPct val="110000"/>
              </a:lnSpc>
              <a:spcBef>
                <a:spcPts val="0"/>
              </a:spcBef>
              <a:spcAft>
                <a:spcPts val="0"/>
              </a:spcAft>
              <a:buNone/>
            </a:pPr>
            <a:r>
              <a:rPr b="1" lang="en" sz="1000">
                <a:latin typeface="Google Sans"/>
                <a:ea typeface="Google Sans"/>
                <a:cs typeface="Google Sans"/>
                <a:sym typeface="Google Sans"/>
              </a:rPr>
              <a:t>More Cost-Effective</a:t>
            </a:r>
            <a:endParaRPr b="1" sz="1000">
              <a:latin typeface="Google Sans"/>
              <a:ea typeface="Google Sans"/>
              <a:cs typeface="Google Sans"/>
              <a:sym typeface="Google Sans"/>
            </a:endParaRPr>
          </a:p>
        </p:txBody>
      </p:sp>
      <p:sp>
        <p:nvSpPr>
          <p:cNvPr id="81" name="Google Shape;81;p9"/>
          <p:cNvSpPr/>
          <p:nvPr/>
        </p:nvSpPr>
        <p:spPr>
          <a:xfrm>
            <a:off x="4682975" y="5865802"/>
            <a:ext cx="288900" cy="288900"/>
          </a:xfrm>
          <a:prstGeom prst="ellipse">
            <a:avLst/>
          </a:prstGeom>
          <a:solidFill>
            <a:srgbClr val="E8F0FE"/>
          </a:solidFill>
          <a:ln>
            <a:noFill/>
          </a:ln>
        </p:spPr>
        <p:txBody>
          <a:bodyPr anchorCtr="0" anchor="ctr" bIns="77575" lIns="77575" spcFirstLastPara="1" rIns="77575" wrap="square" tIns="77575">
            <a:noAutofit/>
          </a:bodyPr>
          <a:lstStyle/>
          <a:p>
            <a:pPr indent="0" lvl="0" marL="0" rtl="0" algn="ctr">
              <a:spcBef>
                <a:spcPts val="0"/>
              </a:spcBef>
              <a:spcAft>
                <a:spcPts val="0"/>
              </a:spcAft>
              <a:buNone/>
            </a:pPr>
            <a:r>
              <a:t/>
            </a:r>
            <a:endParaRPr sz="1187">
              <a:latin typeface="Google Sans"/>
              <a:ea typeface="Google Sans"/>
              <a:cs typeface="Google Sans"/>
              <a:sym typeface="Google Sans"/>
            </a:endParaRPr>
          </a:p>
        </p:txBody>
      </p:sp>
      <p:sp>
        <p:nvSpPr>
          <p:cNvPr id="82" name="Google Shape;82;p9"/>
          <p:cNvSpPr txBox="1"/>
          <p:nvPr/>
        </p:nvSpPr>
        <p:spPr>
          <a:xfrm>
            <a:off x="4681177" y="6222769"/>
            <a:ext cx="2325300" cy="94920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None/>
            </a:pPr>
            <a:r>
              <a:rPr lang="en" sz="900">
                <a:latin typeface="Google Sans"/>
                <a:ea typeface="Google Sans"/>
                <a:cs typeface="Google Sans"/>
                <a:sym typeface="Google Sans"/>
              </a:rPr>
              <a:t>“Right off the bat, Cameyo doesn’t </a:t>
            </a:r>
            <a:br>
              <a:rPr lang="en" sz="900">
                <a:latin typeface="Google Sans"/>
                <a:ea typeface="Google Sans"/>
                <a:cs typeface="Google Sans"/>
                <a:sym typeface="Google Sans"/>
              </a:rPr>
            </a:br>
            <a:r>
              <a:rPr lang="en" sz="900">
                <a:latin typeface="Google Sans"/>
                <a:ea typeface="Google Sans"/>
                <a:cs typeface="Google Sans"/>
                <a:sym typeface="Google Sans"/>
              </a:rPr>
              <a:t>require any complex infrastructure and </a:t>
            </a:r>
            <a:br>
              <a:rPr lang="en" sz="900">
                <a:latin typeface="Google Sans"/>
                <a:ea typeface="Google Sans"/>
                <a:cs typeface="Google Sans"/>
                <a:sym typeface="Google Sans"/>
              </a:rPr>
            </a:br>
            <a:r>
              <a:rPr lang="en" sz="900">
                <a:latin typeface="Google Sans"/>
                <a:ea typeface="Google Sans"/>
                <a:cs typeface="Google Sans"/>
                <a:sym typeface="Google Sans"/>
              </a:rPr>
              <a:t>you don’t need to hire a third-party engineer to set it up — so that’s a huge cost savings right there.”</a:t>
            </a:r>
            <a:endParaRPr sz="900">
              <a:latin typeface="Google Sans"/>
              <a:ea typeface="Google Sans"/>
              <a:cs typeface="Google Sans"/>
              <a:sym typeface="Google Sans"/>
            </a:endParaRPr>
          </a:p>
          <a:p>
            <a:pPr indent="0" lvl="0" marL="0" rtl="0" algn="l">
              <a:lnSpc>
                <a:spcPct val="110000"/>
              </a:lnSpc>
              <a:spcBef>
                <a:spcPts val="500"/>
              </a:spcBef>
              <a:spcAft>
                <a:spcPts val="0"/>
              </a:spcAft>
              <a:buNone/>
            </a:pPr>
            <a:r>
              <a:rPr lang="en" sz="800">
                <a:latin typeface="Google Sans Medium"/>
                <a:ea typeface="Google Sans Medium"/>
                <a:cs typeface="Google Sans Medium"/>
                <a:sym typeface="Google Sans Medium"/>
              </a:rPr>
              <a:t>Emir Saffar</a:t>
            </a:r>
            <a:r>
              <a:rPr lang="en" sz="800">
                <a:latin typeface="Google Sans"/>
                <a:ea typeface="Google Sans"/>
                <a:cs typeface="Google Sans"/>
                <a:sym typeface="Google Sans"/>
              </a:rPr>
              <a:t>, CIO, Ur&amp;Penn</a:t>
            </a:r>
            <a:endParaRPr sz="800">
              <a:latin typeface="Google Sans"/>
              <a:ea typeface="Google Sans"/>
              <a:cs typeface="Google Sans"/>
              <a:sym typeface="Google Sans"/>
            </a:endParaRPr>
          </a:p>
        </p:txBody>
      </p:sp>
      <p:sp>
        <p:nvSpPr>
          <p:cNvPr id="83" name="Google Shape;83;p9"/>
          <p:cNvSpPr/>
          <p:nvPr/>
        </p:nvSpPr>
        <p:spPr>
          <a:xfrm>
            <a:off x="4763017" y="7440639"/>
            <a:ext cx="128816" cy="128126"/>
          </a:xfrm>
          <a:custGeom>
            <a:rect b="b" l="l" r="r" t="t"/>
            <a:pathLst>
              <a:path extrusionOk="0" h="847" w="851">
                <a:moveTo>
                  <a:pt x="423" y="423"/>
                </a:moveTo>
                <a:cubicBezTo>
                  <a:pt x="542" y="423"/>
                  <a:pt x="635" y="327"/>
                  <a:pt x="635" y="212"/>
                </a:cubicBezTo>
                <a:cubicBezTo>
                  <a:pt x="635" y="93"/>
                  <a:pt x="539" y="0"/>
                  <a:pt x="423" y="0"/>
                </a:cubicBezTo>
                <a:cubicBezTo>
                  <a:pt x="308" y="0"/>
                  <a:pt x="212" y="96"/>
                  <a:pt x="212" y="212"/>
                </a:cubicBezTo>
                <a:cubicBezTo>
                  <a:pt x="209" y="327"/>
                  <a:pt x="305" y="423"/>
                  <a:pt x="423" y="423"/>
                </a:cubicBezTo>
                <a:close/>
                <a:moveTo>
                  <a:pt x="423" y="528"/>
                </a:moveTo>
                <a:cubicBezTo>
                  <a:pt x="282" y="528"/>
                  <a:pt x="0" y="598"/>
                  <a:pt x="0" y="738"/>
                </a:cubicBezTo>
                <a:lnTo>
                  <a:pt x="0" y="846"/>
                </a:lnTo>
                <a:lnTo>
                  <a:pt x="850" y="846"/>
                </a:lnTo>
                <a:lnTo>
                  <a:pt x="850" y="738"/>
                </a:lnTo>
                <a:cubicBezTo>
                  <a:pt x="847" y="601"/>
                  <a:pt x="564" y="528"/>
                  <a:pt x="423" y="52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4" name="Google Shape;84;p9"/>
          <p:cNvSpPr/>
          <p:nvPr/>
        </p:nvSpPr>
        <p:spPr>
          <a:xfrm>
            <a:off x="4755161" y="5957677"/>
            <a:ext cx="145288" cy="105664"/>
          </a:xfrm>
          <a:custGeom>
            <a:rect b="b" l="l" r="r" t="t"/>
            <a:pathLst>
              <a:path extrusionOk="0" h="1625600" w="2235200">
                <a:moveTo>
                  <a:pt x="1828800" y="1016000"/>
                </a:moveTo>
                <a:lnTo>
                  <a:pt x="1828800" y="203200"/>
                </a:lnTo>
                <a:cubicBezTo>
                  <a:pt x="1828800" y="90976"/>
                  <a:pt x="1737828" y="0"/>
                  <a:pt x="1625600" y="0"/>
                </a:cubicBezTo>
                <a:lnTo>
                  <a:pt x="203200" y="0"/>
                </a:lnTo>
                <a:cubicBezTo>
                  <a:pt x="90976" y="0"/>
                  <a:pt x="0" y="90976"/>
                  <a:pt x="0" y="203200"/>
                </a:cubicBezTo>
                <a:lnTo>
                  <a:pt x="0" y="1016000"/>
                </a:lnTo>
                <a:cubicBezTo>
                  <a:pt x="0" y="1128227"/>
                  <a:pt x="90976" y="1219200"/>
                  <a:pt x="203200" y="1219200"/>
                </a:cubicBezTo>
                <a:lnTo>
                  <a:pt x="1625600" y="1219200"/>
                </a:lnTo>
                <a:cubicBezTo>
                  <a:pt x="1737828" y="1219200"/>
                  <a:pt x="1828800" y="1128227"/>
                  <a:pt x="1828800" y="1016000"/>
                </a:cubicBezTo>
                <a:close/>
                <a:moveTo>
                  <a:pt x="1625600" y="1016000"/>
                </a:moveTo>
                <a:lnTo>
                  <a:pt x="203200" y="1016000"/>
                </a:lnTo>
                <a:lnTo>
                  <a:pt x="203200" y="203200"/>
                </a:lnTo>
                <a:lnTo>
                  <a:pt x="1625600" y="203200"/>
                </a:lnTo>
                <a:close/>
                <a:moveTo>
                  <a:pt x="914400" y="304800"/>
                </a:moveTo>
                <a:cubicBezTo>
                  <a:pt x="746064" y="304800"/>
                  <a:pt x="609600" y="441264"/>
                  <a:pt x="609600" y="609600"/>
                </a:cubicBezTo>
                <a:cubicBezTo>
                  <a:pt x="609600" y="777941"/>
                  <a:pt x="746064" y="914400"/>
                  <a:pt x="914400" y="914400"/>
                </a:cubicBezTo>
                <a:cubicBezTo>
                  <a:pt x="1082741" y="914400"/>
                  <a:pt x="1219200" y="777941"/>
                  <a:pt x="1219200" y="609600"/>
                </a:cubicBezTo>
                <a:cubicBezTo>
                  <a:pt x="1219200" y="441264"/>
                  <a:pt x="1082741" y="304800"/>
                  <a:pt x="914400" y="304800"/>
                </a:cubicBezTo>
                <a:close/>
                <a:moveTo>
                  <a:pt x="2235200" y="304800"/>
                </a:moveTo>
                <a:lnTo>
                  <a:pt x="2235200" y="1422400"/>
                </a:lnTo>
                <a:cubicBezTo>
                  <a:pt x="2235200" y="1534628"/>
                  <a:pt x="2144228" y="1625600"/>
                  <a:pt x="2032000" y="1625600"/>
                </a:cubicBezTo>
                <a:lnTo>
                  <a:pt x="304800" y="1625600"/>
                </a:lnTo>
                <a:lnTo>
                  <a:pt x="304800" y="1422400"/>
                </a:lnTo>
                <a:lnTo>
                  <a:pt x="2032000" y="1422400"/>
                </a:lnTo>
                <a:lnTo>
                  <a:pt x="2032000" y="30480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9"/>
          <p:cNvSpPr/>
          <p:nvPr/>
        </p:nvSpPr>
        <p:spPr>
          <a:xfrm>
            <a:off x="4768701" y="4162574"/>
            <a:ext cx="117458" cy="143795"/>
          </a:xfrm>
          <a:custGeom>
            <a:rect b="b" l="l" r="r" t="t"/>
            <a:pathLst>
              <a:path extrusionOk="0" h="13123" w="10717">
                <a:moveTo>
                  <a:pt x="8050" y="3930"/>
                </a:moveTo>
                <a:lnTo>
                  <a:pt x="8883" y="4764"/>
                </a:lnTo>
                <a:lnTo>
                  <a:pt x="4120" y="9527"/>
                </a:lnTo>
                <a:lnTo>
                  <a:pt x="1739" y="7121"/>
                </a:lnTo>
                <a:lnTo>
                  <a:pt x="2572" y="6288"/>
                </a:lnTo>
                <a:lnTo>
                  <a:pt x="4120" y="7836"/>
                </a:lnTo>
                <a:lnTo>
                  <a:pt x="8050" y="3930"/>
                </a:lnTo>
                <a:close/>
                <a:moveTo>
                  <a:pt x="5359" y="1"/>
                </a:moveTo>
                <a:lnTo>
                  <a:pt x="0" y="2406"/>
                </a:lnTo>
                <a:lnTo>
                  <a:pt x="0" y="5978"/>
                </a:lnTo>
                <a:lnTo>
                  <a:pt x="0" y="6597"/>
                </a:lnTo>
                <a:lnTo>
                  <a:pt x="215" y="7788"/>
                </a:lnTo>
                <a:lnTo>
                  <a:pt x="596" y="8907"/>
                </a:lnTo>
                <a:lnTo>
                  <a:pt x="1167" y="9979"/>
                </a:lnTo>
                <a:lnTo>
                  <a:pt x="1548" y="10503"/>
                </a:lnTo>
                <a:lnTo>
                  <a:pt x="1929" y="11003"/>
                </a:lnTo>
                <a:lnTo>
                  <a:pt x="2787" y="11860"/>
                </a:lnTo>
                <a:lnTo>
                  <a:pt x="3739" y="12503"/>
                </a:lnTo>
                <a:lnTo>
                  <a:pt x="4787" y="12980"/>
                </a:lnTo>
                <a:lnTo>
                  <a:pt x="5359" y="13123"/>
                </a:lnTo>
                <a:lnTo>
                  <a:pt x="5906" y="12980"/>
                </a:lnTo>
                <a:lnTo>
                  <a:pt x="6954" y="12503"/>
                </a:lnTo>
                <a:lnTo>
                  <a:pt x="7907" y="11837"/>
                </a:lnTo>
                <a:lnTo>
                  <a:pt x="8764" y="11003"/>
                </a:lnTo>
                <a:lnTo>
                  <a:pt x="9169" y="10503"/>
                </a:lnTo>
                <a:lnTo>
                  <a:pt x="9526" y="10003"/>
                </a:lnTo>
                <a:lnTo>
                  <a:pt x="10122" y="8907"/>
                </a:lnTo>
                <a:lnTo>
                  <a:pt x="10503" y="7788"/>
                </a:lnTo>
                <a:lnTo>
                  <a:pt x="10693" y="6597"/>
                </a:lnTo>
                <a:lnTo>
                  <a:pt x="10717" y="5978"/>
                </a:lnTo>
                <a:lnTo>
                  <a:pt x="10717" y="2406"/>
                </a:lnTo>
                <a:lnTo>
                  <a:pt x="535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9"/>
          <p:cNvSpPr txBox="1"/>
          <p:nvPr/>
        </p:nvSpPr>
        <p:spPr>
          <a:xfrm>
            <a:off x="514606" y="10326698"/>
            <a:ext cx="3035700" cy="1410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 sz="700">
                <a:solidFill>
                  <a:srgbClr val="75787B"/>
                </a:solidFill>
                <a:latin typeface="Google Sans Text"/>
                <a:ea typeface="Google Sans Text"/>
                <a:cs typeface="Google Sans Text"/>
                <a:sym typeface="Google Sans Text"/>
              </a:rPr>
              <a:t>© 2025 Google LLC 1600 Amphitheatre Parkway, Mountain View, CA 94043.</a:t>
            </a:r>
            <a:endParaRPr sz="700">
              <a:solidFill>
                <a:srgbClr val="75787B"/>
              </a:solidFill>
              <a:latin typeface="Google Sans Text"/>
              <a:ea typeface="Google Sans Text"/>
              <a:cs typeface="Google Sans Text"/>
              <a:sym typeface="Google Sans Text"/>
            </a:endParaRPr>
          </a:p>
          <a:p>
            <a:pPr indent="0" lvl="0" marL="0" rtl="0" algn="r">
              <a:spcBef>
                <a:spcPts val="0"/>
              </a:spcBef>
              <a:spcAft>
                <a:spcPts val="0"/>
              </a:spcAft>
              <a:buNone/>
            </a:pPr>
            <a:r>
              <a:t/>
            </a:r>
            <a:endParaRPr sz="700">
              <a:solidFill>
                <a:srgbClr val="75787B"/>
              </a:solidFill>
              <a:latin typeface="Google Sans Text"/>
              <a:ea typeface="Google Sans Text"/>
              <a:cs typeface="Google Sans Text"/>
              <a:sym typeface="Google Sans Text"/>
            </a:endParaRPr>
          </a:p>
        </p:txBody>
      </p:sp>
      <p:sp>
        <p:nvSpPr>
          <p:cNvPr id="87" name="Google Shape;87;p9"/>
          <p:cNvSpPr txBox="1"/>
          <p:nvPr/>
        </p:nvSpPr>
        <p:spPr>
          <a:xfrm>
            <a:off x="1532649" y="8575855"/>
            <a:ext cx="2645100" cy="1462800"/>
          </a:xfrm>
          <a:prstGeom prst="rect">
            <a:avLst/>
          </a:prstGeom>
          <a:noFill/>
          <a:ln>
            <a:noFill/>
          </a:ln>
        </p:spPr>
        <p:txBody>
          <a:bodyPr anchorCtr="0" anchor="t" bIns="84050" lIns="0" spcFirstLastPara="1" rIns="84050" wrap="square" tIns="84050">
            <a:spAutoFit/>
          </a:bodyPr>
          <a:lstStyle/>
          <a:p>
            <a:pPr indent="0" lvl="0" marL="0" rtl="0" algn="l">
              <a:lnSpc>
                <a:spcPct val="110000"/>
              </a:lnSpc>
              <a:spcBef>
                <a:spcPts val="0"/>
              </a:spcBef>
              <a:spcAft>
                <a:spcPts val="0"/>
              </a:spcAft>
              <a:buNone/>
            </a:pPr>
            <a:r>
              <a:rPr lang="en" sz="1000">
                <a:solidFill>
                  <a:srgbClr val="4285F4"/>
                </a:solidFill>
                <a:latin typeface="Google Sans Medium"/>
                <a:ea typeface="Google Sans Medium"/>
                <a:cs typeface="Google Sans Medium"/>
                <a:sym typeface="Google Sans Medium"/>
              </a:rPr>
              <a:t>“It was a breath of fresh air to see how </a:t>
            </a:r>
            <a:br>
              <a:rPr lang="en" sz="1000">
                <a:solidFill>
                  <a:srgbClr val="4285F4"/>
                </a:solidFill>
                <a:latin typeface="Google Sans Medium"/>
                <a:ea typeface="Google Sans Medium"/>
                <a:cs typeface="Google Sans Medium"/>
                <a:sym typeface="Google Sans Medium"/>
              </a:rPr>
            </a:br>
            <a:r>
              <a:rPr lang="en" sz="1000">
                <a:solidFill>
                  <a:srgbClr val="4285F4"/>
                </a:solidFill>
                <a:latin typeface="Google Sans Medium"/>
                <a:ea typeface="Google Sans Medium"/>
                <a:cs typeface="Google Sans Medium"/>
                <a:sym typeface="Google Sans Medium"/>
              </a:rPr>
              <a:t>easy it was to deploy apps to ChromeOS via Cameyo, and to see how simple it is </a:t>
            </a:r>
            <a:br>
              <a:rPr lang="en" sz="1000">
                <a:solidFill>
                  <a:srgbClr val="4285F4"/>
                </a:solidFill>
                <a:latin typeface="Google Sans Medium"/>
                <a:ea typeface="Google Sans Medium"/>
                <a:cs typeface="Google Sans Medium"/>
                <a:sym typeface="Google Sans Medium"/>
              </a:rPr>
            </a:br>
            <a:r>
              <a:rPr lang="en" sz="1000">
                <a:solidFill>
                  <a:srgbClr val="4285F4"/>
                </a:solidFill>
                <a:latin typeface="Google Sans Medium"/>
                <a:ea typeface="Google Sans Medium"/>
                <a:cs typeface="Google Sans Medium"/>
                <a:sym typeface="Google Sans Medium"/>
              </a:rPr>
              <a:t>to manage long-term. With Cameyo, </a:t>
            </a:r>
            <a:br>
              <a:rPr lang="en" sz="1000">
                <a:solidFill>
                  <a:srgbClr val="4285F4"/>
                </a:solidFill>
                <a:latin typeface="Google Sans Medium"/>
                <a:ea typeface="Google Sans Medium"/>
                <a:cs typeface="Google Sans Medium"/>
                <a:sym typeface="Google Sans Medium"/>
              </a:rPr>
            </a:br>
            <a:r>
              <a:rPr lang="en" sz="1000">
                <a:solidFill>
                  <a:srgbClr val="4285F4"/>
                </a:solidFill>
                <a:latin typeface="Google Sans Medium"/>
                <a:ea typeface="Google Sans Medium"/>
                <a:cs typeface="Google Sans Medium"/>
                <a:sym typeface="Google Sans Medium"/>
              </a:rPr>
              <a:t>we were able to go all-in with Google.”</a:t>
            </a:r>
            <a:endParaRPr sz="1000">
              <a:solidFill>
                <a:srgbClr val="4285F4"/>
              </a:solidFill>
              <a:latin typeface="Google Sans Medium"/>
              <a:ea typeface="Google Sans Medium"/>
              <a:cs typeface="Google Sans Medium"/>
              <a:sym typeface="Google Sans Medium"/>
            </a:endParaRPr>
          </a:p>
          <a:p>
            <a:pPr indent="0" lvl="0" marL="0" rtl="0" algn="l">
              <a:lnSpc>
                <a:spcPct val="110000"/>
              </a:lnSpc>
              <a:spcBef>
                <a:spcPts val="0"/>
              </a:spcBef>
              <a:spcAft>
                <a:spcPts val="0"/>
              </a:spcAft>
              <a:buNone/>
            </a:pPr>
            <a:r>
              <a:t/>
            </a:r>
            <a:endParaRPr sz="1000">
              <a:solidFill>
                <a:srgbClr val="4285F4"/>
              </a:solidFill>
              <a:latin typeface="Google Sans Medium"/>
              <a:ea typeface="Google Sans Medium"/>
              <a:cs typeface="Google Sans Medium"/>
              <a:sym typeface="Google Sans Medium"/>
            </a:endParaRPr>
          </a:p>
          <a:p>
            <a:pPr indent="0" lvl="0" marL="0" rtl="0" algn="l">
              <a:spcBef>
                <a:spcPts val="0"/>
              </a:spcBef>
              <a:spcAft>
                <a:spcPts val="0"/>
              </a:spcAft>
              <a:buNone/>
            </a:pPr>
            <a:r>
              <a:rPr lang="en" sz="900">
                <a:latin typeface="Google Sans Medium"/>
                <a:ea typeface="Google Sans Medium"/>
                <a:cs typeface="Google Sans Medium"/>
                <a:sym typeface="Google Sans Medium"/>
              </a:rPr>
              <a:t>Dan Morley, </a:t>
            </a:r>
            <a:r>
              <a:rPr lang="en" sz="900">
                <a:latin typeface="Google Sans"/>
                <a:ea typeface="Google Sans"/>
                <a:cs typeface="Google Sans"/>
                <a:sym typeface="Google Sans"/>
              </a:rPr>
              <a:t>Head of IT Infrastructure and Service, Village Hotels</a:t>
            </a:r>
            <a:endParaRPr sz="900">
              <a:latin typeface="Google Sans"/>
              <a:ea typeface="Google Sans"/>
              <a:cs typeface="Google Sans"/>
              <a:sym typeface="Google Sans"/>
            </a:endParaRPr>
          </a:p>
        </p:txBody>
      </p:sp>
      <p:sp>
        <p:nvSpPr>
          <p:cNvPr id="88" name="Google Shape;88;p9"/>
          <p:cNvSpPr/>
          <p:nvPr/>
        </p:nvSpPr>
        <p:spPr>
          <a:xfrm rot="10800000">
            <a:off x="4437900" y="9308575"/>
            <a:ext cx="3125400" cy="1114800"/>
          </a:xfrm>
          <a:prstGeom prst="round1Rect">
            <a:avLst>
              <a:gd fmla="val 18960" name="adj"/>
            </a:avLst>
          </a:prstGeom>
          <a:solidFill>
            <a:srgbClr val="E8F0F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Google Sans"/>
              <a:ea typeface="Google Sans"/>
              <a:cs typeface="Google Sans"/>
              <a:sym typeface="Google Sans"/>
            </a:endParaRPr>
          </a:p>
        </p:txBody>
      </p:sp>
      <p:grpSp>
        <p:nvGrpSpPr>
          <p:cNvPr id="89" name="Google Shape;89;p9"/>
          <p:cNvGrpSpPr/>
          <p:nvPr/>
        </p:nvGrpSpPr>
        <p:grpSpPr>
          <a:xfrm>
            <a:off x="6573075" y="9699181"/>
            <a:ext cx="446700" cy="446700"/>
            <a:chOff x="6573075" y="9634487"/>
            <a:chExt cx="446700" cy="446700"/>
          </a:xfrm>
        </p:grpSpPr>
        <p:sp>
          <p:nvSpPr>
            <p:cNvPr id="90" name="Google Shape;90;p9"/>
            <p:cNvSpPr/>
            <p:nvPr/>
          </p:nvSpPr>
          <p:spPr>
            <a:xfrm>
              <a:off x="6573075" y="9634487"/>
              <a:ext cx="446700" cy="446700"/>
            </a:xfrm>
            <a:prstGeom prst="ellipse">
              <a:avLst/>
            </a:prstGeom>
            <a:solidFill>
              <a:schemeClr val="accent1"/>
            </a:solidFill>
            <a:ln>
              <a:noFill/>
            </a:ln>
          </p:spPr>
          <p:txBody>
            <a:bodyPr anchorCtr="0" anchor="ctr" bIns="141300" lIns="141300" spcFirstLastPara="1" rIns="141300" wrap="square" tIns="141300">
              <a:noAutofit/>
            </a:bodyPr>
            <a:lstStyle/>
            <a:p>
              <a:pPr indent="0" lvl="0" marL="0" rtl="0" algn="ctr">
                <a:spcBef>
                  <a:spcPts val="0"/>
                </a:spcBef>
                <a:spcAft>
                  <a:spcPts val="0"/>
                </a:spcAft>
                <a:buNone/>
              </a:pPr>
              <a:r>
                <a:t/>
              </a:r>
              <a:endParaRPr sz="2164">
                <a:latin typeface="Google Sans"/>
                <a:ea typeface="Google Sans"/>
                <a:cs typeface="Google Sans"/>
                <a:sym typeface="Google Sans"/>
              </a:endParaRPr>
            </a:p>
          </p:txBody>
        </p:sp>
        <p:sp>
          <p:nvSpPr>
            <p:cNvPr id="91" name="Google Shape;91;p9"/>
            <p:cNvSpPr/>
            <p:nvPr/>
          </p:nvSpPr>
          <p:spPr>
            <a:xfrm>
              <a:off x="6696819" y="9758227"/>
              <a:ext cx="199390" cy="199390"/>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FFFFFF"/>
            </a:solidFill>
            <a:ln>
              <a:noFill/>
            </a:ln>
          </p:spPr>
          <p:txBody>
            <a:bodyPr anchorCtr="0" anchor="ctr" bIns="141300" lIns="141300" spcFirstLastPara="1" rIns="141300" wrap="square" tIns="141300">
              <a:noAutofit/>
            </a:bodyPr>
            <a:lstStyle/>
            <a:p>
              <a:pPr indent="0" lvl="0" marL="0" rtl="0" algn="l">
                <a:spcBef>
                  <a:spcPts val="0"/>
                </a:spcBef>
                <a:spcAft>
                  <a:spcPts val="0"/>
                </a:spcAft>
                <a:buNone/>
              </a:pPr>
              <a:r>
                <a:rPr lang="en" sz="2164"/>
                <a:t>            </a:t>
              </a:r>
              <a:endParaRPr sz="2164"/>
            </a:p>
          </p:txBody>
        </p:sp>
      </p:grpSp>
      <p:sp>
        <p:nvSpPr>
          <p:cNvPr id="92" name="Google Shape;92;p9"/>
          <p:cNvSpPr txBox="1"/>
          <p:nvPr/>
        </p:nvSpPr>
        <p:spPr>
          <a:xfrm>
            <a:off x="4681175" y="9548431"/>
            <a:ext cx="1932000" cy="7482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1800">
                <a:solidFill>
                  <a:schemeClr val="accent1"/>
                </a:solidFill>
                <a:latin typeface="Google Sans Medium"/>
                <a:ea typeface="Google Sans Medium"/>
                <a:cs typeface="Google Sans Medium"/>
                <a:sym typeface="Google Sans Medium"/>
              </a:rPr>
              <a:t>To learn more, reach out to our sales team</a:t>
            </a:r>
            <a:endParaRPr sz="1800">
              <a:solidFill>
                <a:schemeClr val="accent1"/>
              </a:solidFill>
              <a:latin typeface="Google Sans Medium"/>
              <a:ea typeface="Google Sans Medium"/>
              <a:cs typeface="Google Sans Medium"/>
              <a:sym typeface="Google Sans Medium"/>
            </a:endParaRPr>
          </a:p>
        </p:txBody>
      </p:sp>
      <p:pic>
        <p:nvPicPr>
          <p:cNvPr id="93" name="Google Shape;93;p9" title="Group 2134098306.png"/>
          <p:cNvPicPr preferRelativeResize="0"/>
          <p:nvPr/>
        </p:nvPicPr>
        <p:blipFill rotWithShape="1">
          <a:blip r:embed="rId4">
            <a:alphaModFix/>
          </a:blip>
          <a:srcRect b="10" l="36201" r="-365" t="-10"/>
          <a:stretch/>
        </p:blipFill>
        <p:spPr>
          <a:xfrm>
            <a:off x="0" y="8385206"/>
            <a:ext cx="1658977" cy="18440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loud 2020">
  <a:themeElements>
    <a:clrScheme name="Google Colours">
      <a:dk1>
        <a:srgbClr val="202124"/>
      </a:dk1>
      <a:lt1>
        <a:srgbClr val="5F6368"/>
      </a:lt1>
      <a:dk2>
        <a:srgbClr val="BDC1C6"/>
      </a:dk2>
      <a:lt2>
        <a:srgbClr val="F8F9FA"/>
      </a:lt2>
      <a:accent1>
        <a:srgbClr val="4285F4"/>
      </a:accent1>
      <a:accent2>
        <a:srgbClr val="EA4335"/>
      </a:accent2>
      <a:accent3>
        <a:srgbClr val="FBBC05"/>
      </a:accent3>
      <a:accent4>
        <a:srgbClr val="34A853"/>
      </a:accent4>
      <a:accent5>
        <a:srgbClr val="185ABC"/>
      </a:accent5>
      <a:accent6>
        <a:srgbClr val="B31412"/>
      </a:accent6>
      <a:hlink>
        <a:srgbClr val="1A73E8"/>
      </a:hlink>
      <a:folHlink>
        <a:srgbClr val="7B1F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